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96" r:id="rId2"/>
    <p:sldId id="607" r:id="rId3"/>
    <p:sldId id="466" r:id="rId4"/>
    <p:sldId id="605" r:id="rId5"/>
    <p:sldId id="829" r:id="rId6"/>
    <p:sldId id="873" r:id="rId7"/>
    <p:sldId id="874" r:id="rId8"/>
    <p:sldId id="810" r:id="rId9"/>
    <p:sldId id="872" r:id="rId10"/>
    <p:sldId id="877" r:id="rId11"/>
    <p:sldId id="875" r:id="rId12"/>
    <p:sldId id="878" r:id="rId13"/>
    <p:sldId id="876" r:id="rId14"/>
    <p:sldId id="628" r:id="rId15"/>
    <p:sldId id="860" r:id="rId16"/>
    <p:sldId id="880" r:id="rId17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49">
          <p15:clr>
            <a:srgbClr val="A4A3A4"/>
          </p15:clr>
        </p15:guide>
        <p15:guide id="2" orient="horz" pos="360" userDrawn="1">
          <p15:clr>
            <a:srgbClr val="A4A3A4"/>
          </p15:clr>
        </p15:guide>
        <p15:guide id="3" pos="7678" userDrawn="1">
          <p15:clr>
            <a:srgbClr val="A4A3A4"/>
          </p15:clr>
        </p15:guide>
        <p15:guide id="4" pos="910" userDrawn="1">
          <p15:clr>
            <a:srgbClr val="A4A3A4"/>
          </p15:clr>
        </p15:guide>
        <p15:guide id="5" pos="14446" userDrawn="1">
          <p15:clr>
            <a:srgbClr val="A4A3A4"/>
          </p15:clr>
        </p15:guide>
        <p15:guide id="6" orient="horz" pos="4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E2A25"/>
    <a:srgbClr val="7DB225"/>
    <a:srgbClr val="0A46A4"/>
    <a:srgbClr val="1A9497"/>
    <a:srgbClr val="27C360"/>
    <a:srgbClr val="384558"/>
    <a:srgbClr val="2C3744"/>
    <a:srgbClr val="06B3B7"/>
    <a:srgbClr val="EDA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5" autoAdjust="0"/>
    <p:restoredTop sz="96291" autoAdjust="0"/>
  </p:normalViewPr>
  <p:slideViewPr>
    <p:cSldViewPr snapToGrid="0" snapToObjects="1">
      <p:cViewPr varScale="1">
        <p:scale>
          <a:sx n="56" d="100"/>
          <a:sy n="56" d="100"/>
        </p:scale>
        <p:origin x="744" y="102"/>
      </p:cViewPr>
      <p:guideLst>
        <p:guide orient="horz" pos="8249"/>
        <p:guide orient="horz" pos="360"/>
        <p:guide pos="7678"/>
        <p:guide pos="910"/>
        <p:guide pos="14446"/>
        <p:guide orient="horz" pos="4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2544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1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8479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426546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361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" y="3121644"/>
            <a:ext cx="24439600" cy="636880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69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419724"/>
            <a:ext cx="24377650" cy="6316547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81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854867" y="3764006"/>
            <a:ext cx="9121014" cy="5465258"/>
          </a:xfrm>
          <a:noFill/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84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41604" y="3617049"/>
            <a:ext cx="7138858" cy="4518612"/>
          </a:xfrm>
          <a:noFill/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52340" y="3673514"/>
            <a:ext cx="7138858" cy="4392874"/>
          </a:xfrm>
          <a:noFill/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192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7144061" y="5628837"/>
            <a:ext cx="3229439" cy="4187306"/>
          </a:xfrm>
          <a:noFill/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027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0069304" y="3915515"/>
            <a:ext cx="4338322" cy="7660560"/>
          </a:xfrm>
          <a:noFill/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671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-18288" y="3209115"/>
            <a:ext cx="24395938" cy="7458886"/>
          </a:xfrm>
          <a:noFill/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7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2679234" y="818652"/>
            <a:ext cx="738273" cy="55396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smtClean="0">
                <a:solidFill>
                  <a:schemeClr val="tx1"/>
                </a:solidFill>
                <a:latin typeface="Lato Light"/>
                <a:cs typeface="Lato Light"/>
              </a:rPr>
              <a:pPr algn="ctr"/>
              <a:t>‹Nº›</a:t>
            </a:fld>
            <a:endParaRPr lang="id-ID" sz="24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22708637" y="751014"/>
            <a:ext cx="687533" cy="687533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0396805" y="0"/>
            <a:ext cx="3611504" cy="2777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2" r:id="rId2"/>
    <p:sldLayoutId id="2147483968" r:id="rId3"/>
    <p:sldLayoutId id="2147483993" r:id="rId4"/>
    <p:sldLayoutId id="2147484027" r:id="rId5"/>
    <p:sldLayoutId id="2147484028" r:id="rId6"/>
    <p:sldLayoutId id="2147484035" r:id="rId7"/>
    <p:sldLayoutId id="2147484036" r:id="rId8"/>
    <p:sldLayoutId id="2147484038" r:id="rId9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/>
          <a:ea typeface="+mj-ea"/>
          <a:cs typeface="Lato Light"/>
        </a:defRPr>
      </a:lvl1pPr>
    </p:titleStyle>
    <p:bodyStyle>
      <a:lvl1pPr marL="0" indent="0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lang="en-US" sz="4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914217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4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1828434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2742651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Users\Jose\Desktop\fondo.pn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r="696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3176" y="0"/>
            <a:ext cx="24426546" cy="13716000"/>
          </a:xfrm>
          <a:prstGeom prst="rect">
            <a:avLst/>
          </a:prstGeom>
          <a:solidFill>
            <a:srgbClr val="2C3744">
              <a:alpha val="8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104818" y="0"/>
            <a:ext cx="8201058" cy="9478928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/>
          </a:p>
        </p:txBody>
      </p:sp>
      <p:sp>
        <p:nvSpPr>
          <p:cNvPr id="4" name="3 Rectángulo"/>
          <p:cNvSpPr/>
          <p:nvPr/>
        </p:nvSpPr>
        <p:spPr>
          <a:xfrm>
            <a:off x="8104818" y="3533516"/>
            <a:ext cx="8201058" cy="280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0165" y="4090783"/>
            <a:ext cx="8184536" cy="165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 descr="C:\Users\Jose\Desktop\Sin título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51413" y="437063"/>
            <a:ext cx="2674824" cy="2702456"/>
          </a:xfrm>
          <a:prstGeom prst="rect">
            <a:avLst/>
          </a:prstGeom>
          <a:noFill/>
        </p:spPr>
      </p:pic>
      <p:sp>
        <p:nvSpPr>
          <p:cNvPr id="10" name="TextBox 20"/>
          <p:cNvSpPr txBox="1"/>
          <p:nvPr/>
        </p:nvSpPr>
        <p:spPr>
          <a:xfrm>
            <a:off x="9435180" y="7249802"/>
            <a:ext cx="5561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GUIA DE MANO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10065158" y="7849539"/>
            <a:ext cx="4301178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WORDPRESS</a:t>
            </a:r>
            <a:endParaRPr lang="en-US" sz="4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9568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9687" y="0"/>
            <a:ext cx="24450802" cy="13789153"/>
          </a:xfrm>
          <a:prstGeom prst="rect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11" descr="C:\Users\Jose\Desktop\Sin título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5761"/>
            <a:ext cx="16807797" cy="16981432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1970744" y="2842683"/>
            <a:ext cx="20436163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Descripción del entorno de trabajo II</a:t>
            </a:r>
            <a:br>
              <a:rPr lang="es-E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(Escritorio)</a:t>
            </a:r>
          </a:p>
        </p:txBody>
      </p:sp>
      <p:pic>
        <p:nvPicPr>
          <p:cNvPr id="8" name="Picture 3" descr="C:\Users\Jose\Desktop\logo-blan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622" y="316647"/>
            <a:ext cx="5985397" cy="1208254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677452" y="5755340"/>
            <a:ext cx="23399262" cy="6740307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Crear Categorías: sirven para crear tu propio árbol de categorías para tus artículos, post o lo que quieras añadir al Blog o Sitio Web.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Crear Etiquetas: las etiquetas resultan más efectivas a la hora de que los buscadores encuentren información de tu Blog o Sitio Web.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Programar una Entrada o Post: definir la fecha y hora en la que aparecerá.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Crear Enlaces: algo interesante de cara a realizar algún intercambio, lo que puede aumentar tu flujo de visitas.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Widgets</a:t>
            </a: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colocar más contenido a tu web con la barra de navegación lateral (</a:t>
            </a:r>
            <a:r>
              <a:rPr lang="es-ES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sidebar</a:t>
            </a: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y el área del pie de página (</a:t>
            </a:r>
            <a:r>
              <a:rPr lang="es-ES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footer</a:t>
            </a: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Añadir </a:t>
            </a:r>
            <a:r>
              <a:rPr lang="es-ES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Plugins</a:t>
            </a: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para extender las posibilidades de tu </a:t>
            </a:r>
            <a:r>
              <a:rPr lang="es-ES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WordPress</a:t>
            </a: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20"/>
          <p:cNvSpPr txBox="1"/>
          <p:nvPr/>
        </p:nvSpPr>
        <p:spPr>
          <a:xfrm>
            <a:off x="9435180" y="526302"/>
            <a:ext cx="5561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GUIA DE MANO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10065159" y="1126039"/>
            <a:ext cx="4301178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WORDPRESS</a:t>
            </a:r>
            <a:endParaRPr lang="en-US" sz="4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151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1" descr="C:\Users\Jose\Desktop\Sin título-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2537" y="956606"/>
            <a:ext cx="16807797" cy="16981432"/>
          </a:xfrm>
          <a:prstGeom prst="rect">
            <a:avLst/>
          </a:prstGeom>
          <a:noFill/>
        </p:spPr>
      </p:pic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4191364" y="8042130"/>
            <a:ext cx="2120296" cy="2132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8606436" y="8044935"/>
            <a:ext cx="2120296" cy="2126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9681821" y="8044935"/>
            <a:ext cx="2125904" cy="21264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669818" y="8044935"/>
            <a:ext cx="2120296" cy="21264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/>
          </a:p>
        </p:txBody>
      </p:sp>
      <p:cxnSp>
        <p:nvCxnSpPr>
          <p:cNvPr id="75" name="Straight Connector 74"/>
          <p:cNvCxnSpPr>
            <a:endCxn id="15" idx="2"/>
          </p:cNvCxnSpPr>
          <p:nvPr/>
        </p:nvCxnSpPr>
        <p:spPr>
          <a:xfrm>
            <a:off x="0" y="9108161"/>
            <a:ext cx="2669818" cy="3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19" idx="2"/>
          </p:cNvCxnSpPr>
          <p:nvPr/>
        </p:nvCxnSpPr>
        <p:spPr>
          <a:xfrm>
            <a:off x="4800205" y="9108162"/>
            <a:ext cx="3806231" cy="2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18" idx="2"/>
          </p:cNvCxnSpPr>
          <p:nvPr/>
        </p:nvCxnSpPr>
        <p:spPr>
          <a:xfrm>
            <a:off x="10736823" y="9108162"/>
            <a:ext cx="3454541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17" idx="2"/>
          </p:cNvCxnSpPr>
          <p:nvPr/>
        </p:nvCxnSpPr>
        <p:spPr>
          <a:xfrm>
            <a:off x="16326671" y="9108162"/>
            <a:ext cx="3355150" cy="2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21817125" y="9108161"/>
            <a:ext cx="2560525" cy="1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690304" y="5884998"/>
            <a:ext cx="6077355" cy="1846669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ctr">
              <a:buNone/>
            </a:pPr>
            <a:r>
              <a:rPr lang="es-ES" sz="5400" dirty="0" smtClean="0">
                <a:latin typeface="Arial" pitchFamily="34" charset="0"/>
                <a:cs typeface="Arial" pitchFamily="34" charset="0"/>
              </a:rPr>
              <a:t>Galerías de Fotos </a:t>
            </a:r>
            <a:r>
              <a:rPr lang="es-ES" sz="5400" b="1" dirty="0" err="1" smtClean="0">
                <a:latin typeface="Arial" pitchFamily="34" charset="0"/>
                <a:cs typeface="Arial" pitchFamily="34" charset="0"/>
              </a:rPr>
              <a:t>Nextgen</a:t>
            </a:r>
            <a:r>
              <a:rPr lang="es-E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400" b="1" dirty="0" err="1" smtClean="0">
                <a:latin typeface="Arial" pitchFamily="34" charset="0"/>
                <a:cs typeface="Arial" pitchFamily="34" charset="0"/>
              </a:rPr>
              <a:t>Gallery</a:t>
            </a:r>
            <a:endParaRPr lang="es-E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662027" y="10385059"/>
            <a:ext cx="8087388" cy="1846669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ctr">
              <a:buNone/>
            </a:pPr>
            <a:r>
              <a:rPr lang="es-ES" sz="5400" dirty="0" smtClean="0">
                <a:latin typeface="Arial" pitchFamily="34" charset="0"/>
                <a:cs typeface="Arial" pitchFamily="34" charset="0"/>
              </a:rPr>
              <a:t>Insertar formularios</a:t>
            </a:r>
          </a:p>
          <a:p>
            <a:pPr algn="ctr">
              <a:buNone/>
            </a:pPr>
            <a:r>
              <a:rPr lang="es-ES" sz="5400" b="1" dirty="0" err="1" smtClean="0">
                <a:latin typeface="Arial" pitchFamily="34" charset="0"/>
                <a:cs typeface="Arial" pitchFamily="34" charset="0"/>
              </a:rPr>
              <a:t>Contact</a:t>
            </a:r>
            <a:r>
              <a:rPr lang="es-E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400" b="1" dirty="0" err="1" smtClean="0">
                <a:latin typeface="Arial" pitchFamily="34" charset="0"/>
                <a:cs typeface="Arial" pitchFamily="34" charset="0"/>
              </a:rPr>
              <a:t>Form</a:t>
            </a:r>
            <a:r>
              <a:rPr lang="es-ES" sz="5400" b="1" dirty="0" smtClean="0">
                <a:latin typeface="Arial" pitchFamily="34" charset="0"/>
                <a:cs typeface="Arial" pitchFamily="34" charset="0"/>
              </a:rPr>
              <a:t> 7</a:t>
            </a:r>
            <a:endParaRPr lang="es-E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1375525" y="5871896"/>
            <a:ext cx="7607052" cy="1846669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ctr"/>
            <a:r>
              <a:rPr lang="es-ES" sz="5400" dirty="0" smtClean="0">
                <a:latin typeface="Arial" pitchFamily="34" charset="0"/>
                <a:cs typeface="Arial" pitchFamily="34" charset="0"/>
              </a:rPr>
              <a:t>Socializar nuestra web </a:t>
            </a:r>
            <a:r>
              <a:rPr lang="es-ES" sz="5400" b="1" dirty="0" smtClean="0">
                <a:latin typeface="Arial" pitchFamily="34" charset="0"/>
                <a:cs typeface="Arial" pitchFamily="34" charset="0"/>
              </a:rPr>
              <a:t>Simple Social </a:t>
            </a:r>
            <a:r>
              <a:rPr lang="es-ES" sz="5400" b="1" dirty="0" err="1" smtClean="0">
                <a:latin typeface="Arial" pitchFamily="34" charset="0"/>
                <a:cs typeface="Arial" pitchFamily="34" charset="0"/>
              </a:rPr>
              <a:t>Icons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7998963" y="10385059"/>
            <a:ext cx="5683912" cy="1846669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ctr"/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Posicionar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(SEO)</a:t>
            </a:r>
          </a:p>
          <a:p>
            <a:pPr algn="ctr"/>
            <a:r>
              <a:rPr lang="es-ES" sz="5400" b="1" dirty="0" err="1" smtClean="0">
                <a:latin typeface="Arial" pitchFamily="34" charset="0"/>
                <a:cs typeface="Arial" pitchFamily="34" charset="0"/>
              </a:rPr>
              <a:t>Yoast</a:t>
            </a:r>
            <a:r>
              <a:rPr lang="es-ES" sz="5400" b="1" dirty="0" smtClean="0">
                <a:latin typeface="Arial" pitchFamily="34" charset="0"/>
                <a:cs typeface="Arial" pitchFamily="34" charset="0"/>
              </a:rPr>
              <a:t> SEO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21"/>
          <p:cNvSpPr>
            <a:spLocks noChangeArrowheads="1"/>
          </p:cNvSpPr>
          <p:nvPr/>
        </p:nvSpPr>
        <p:spPr bwMode="auto">
          <a:xfrm>
            <a:off x="20191891" y="8533169"/>
            <a:ext cx="1110041" cy="1149983"/>
          </a:xfrm>
          <a:custGeom>
            <a:avLst/>
            <a:gdLst>
              <a:gd name="T0" fmla="*/ 309 w 619"/>
              <a:gd name="T1" fmla="*/ 0 h 635"/>
              <a:gd name="T2" fmla="*/ 309 w 619"/>
              <a:gd name="T3" fmla="*/ 0 h 635"/>
              <a:gd name="T4" fmla="*/ 0 w 619"/>
              <a:gd name="T5" fmla="*/ 325 h 635"/>
              <a:gd name="T6" fmla="*/ 309 w 619"/>
              <a:gd name="T7" fmla="*/ 634 h 635"/>
              <a:gd name="T8" fmla="*/ 618 w 619"/>
              <a:gd name="T9" fmla="*/ 325 h 635"/>
              <a:gd name="T10" fmla="*/ 309 w 619"/>
              <a:gd name="T11" fmla="*/ 0 h 635"/>
              <a:gd name="T12" fmla="*/ 309 w 619"/>
              <a:gd name="T13" fmla="*/ 589 h 635"/>
              <a:gd name="T14" fmla="*/ 309 w 619"/>
              <a:gd name="T15" fmla="*/ 589 h 635"/>
              <a:gd name="T16" fmla="*/ 29 w 619"/>
              <a:gd name="T17" fmla="*/ 325 h 635"/>
              <a:gd name="T18" fmla="*/ 309 w 619"/>
              <a:gd name="T19" fmla="*/ 45 h 635"/>
              <a:gd name="T20" fmla="*/ 589 w 619"/>
              <a:gd name="T21" fmla="*/ 325 h 635"/>
              <a:gd name="T22" fmla="*/ 309 w 619"/>
              <a:gd name="T23" fmla="*/ 589 h 635"/>
              <a:gd name="T24" fmla="*/ 427 w 619"/>
              <a:gd name="T25" fmla="*/ 177 h 635"/>
              <a:gd name="T26" fmla="*/ 427 w 619"/>
              <a:gd name="T27" fmla="*/ 177 h 635"/>
              <a:gd name="T28" fmla="*/ 397 w 619"/>
              <a:gd name="T29" fmla="*/ 192 h 635"/>
              <a:gd name="T30" fmla="*/ 280 w 619"/>
              <a:gd name="T31" fmla="*/ 413 h 635"/>
              <a:gd name="T32" fmla="*/ 206 w 619"/>
              <a:gd name="T33" fmla="*/ 339 h 635"/>
              <a:gd name="T34" fmla="*/ 177 w 619"/>
              <a:gd name="T35" fmla="*/ 339 h 635"/>
              <a:gd name="T36" fmla="*/ 177 w 619"/>
              <a:gd name="T37" fmla="*/ 369 h 635"/>
              <a:gd name="T38" fmla="*/ 265 w 619"/>
              <a:gd name="T39" fmla="*/ 457 h 635"/>
              <a:gd name="T40" fmla="*/ 294 w 619"/>
              <a:gd name="T41" fmla="*/ 457 h 635"/>
              <a:gd name="T42" fmla="*/ 441 w 619"/>
              <a:gd name="T43" fmla="*/ 207 h 635"/>
              <a:gd name="T44" fmla="*/ 427 w 619"/>
              <a:gd name="T45" fmla="*/ 177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19" h="635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8"/>
                  <a:pt x="0" y="325"/>
                </a:cubicBezTo>
                <a:cubicBezTo>
                  <a:pt x="0" y="487"/>
                  <a:pt x="132" y="634"/>
                  <a:pt x="309" y="634"/>
                </a:cubicBezTo>
                <a:cubicBezTo>
                  <a:pt x="486" y="634"/>
                  <a:pt x="618" y="487"/>
                  <a:pt x="618" y="325"/>
                </a:cubicBezTo>
                <a:cubicBezTo>
                  <a:pt x="618" y="148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2"/>
                  <a:pt x="29" y="325"/>
                </a:cubicBezTo>
                <a:cubicBezTo>
                  <a:pt x="29" y="162"/>
                  <a:pt x="162" y="45"/>
                  <a:pt x="309" y="45"/>
                </a:cubicBezTo>
                <a:cubicBezTo>
                  <a:pt x="456" y="45"/>
                  <a:pt x="589" y="162"/>
                  <a:pt x="589" y="325"/>
                </a:cubicBezTo>
                <a:cubicBezTo>
                  <a:pt x="589" y="472"/>
                  <a:pt x="456" y="589"/>
                  <a:pt x="309" y="589"/>
                </a:cubicBezTo>
                <a:close/>
                <a:moveTo>
                  <a:pt x="427" y="177"/>
                </a:moveTo>
                <a:lnTo>
                  <a:pt x="427" y="177"/>
                </a:lnTo>
                <a:cubicBezTo>
                  <a:pt x="412" y="177"/>
                  <a:pt x="412" y="177"/>
                  <a:pt x="397" y="192"/>
                </a:cubicBezTo>
                <a:cubicBezTo>
                  <a:pt x="280" y="413"/>
                  <a:pt x="280" y="413"/>
                  <a:pt x="280" y="413"/>
                </a:cubicBezTo>
                <a:cubicBezTo>
                  <a:pt x="206" y="339"/>
                  <a:pt x="206" y="339"/>
                  <a:pt x="206" y="339"/>
                </a:cubicBezTo>
                <a:cubicBezTo>
                  <a:pt x="191" y="339"/>
                  <a:pt x="191" y="339"/>
                  <a:pt x="177" y="339"/>
                </a:cubicBezTo>
                <a:cubicBezTo>
                  <a:pt x="162" y="354"/>
                  <a:pt x="162" y="369"/>
                  <a:pt x="177" y="369"/>
                </a:cubicBezTo>
                <a:cubicBezTo>
                  <a:pt x="265" y="457"/>
                  <a:pt x="265" y="457"/>
                  <a:pt x="265" y="457"/>
                </a:cubicBezTo>
                <a:cubicBezTo>
                  <a:pt x="280" y="457"/>
                  <a:pt x="280" y="457"/>
                  <a:pt x="294" y="457"/>
                </a:cubicBezTo>
                <a:lnTo>
                  <a:pt x="441" y="207"/>
                </a:lnTo>
                <a:cubicBezTo>
                  <a:pt x="441" y="207"/>
                  <a:pt x="441" y="192"/>
                  <a:pt x="427" y="1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Lato Light"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63" y="349622"/>
            <a:ext cx="5697984" cy="115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CuadroTexto"/>
          <p:cNvSpPr txBox="1"/>
          <p:nvPr/>
        </p:nvSpPr>
        <p:spPr>
          <a:xfrm>
            <a:off x="9533291" y="3293626"/>
            <a:ext cx="53110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600" b="1" dirty="0" err="1" smtClean="0">
                <a:latin typeface="Arial" pitchFamily="34" charset="0"/>
                <a:cs typeface="Arial" pitchFamily="34" charset="0"/>
              </a:rPr>
              <a:t>Plugins</a:t>
            </a:r>
            <a:r>
              <a:rPr lang="es-ES" sz="96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AutoShape 119"/>
          <p:cNvSpPr>
            <a:spLocks noChangeAspect="1"/>
          </p:cNvSpPr>
          <p:nvPr/>
        </p:nvSpPr>
        <p:spPr bwMode="auto">
          <a:xfrm>
            <a:off x="14639034" y="8481678"/>
            <a:ext cx="1195735" cy="11075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763">
              <a:defRPr/>
            </a:pPr>
            <a:endParaRPr lang="es-ES" sz="22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1026" name="Picture 2" descr="G:\Plantillas\nova-html-files-v1.2\HTML\img\mono-icons\camera3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3130923" y="8474499"/>
            <a:ext cx="1208653" cy="1208653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3479" y="8313518"/>
            <a:ext cx="1623792" cy="1623792"/>
          </a:xfrm>
          <a:prstGeom prst="rect">
            <a:avLst/>
          </a:prstGeom>
          <a:noFill/>
        </p:spPr>
      </p:pic>
      <p:sp>
        <p:nvSpPr>
          <p:cNvPr id="25" name="TextBox 20"/>
          <p:cNvSpPr txBox="1"/>
          <p:nvPr/>
        </p:nvSpPr>
        <p:spPr>
          <a:xfrm>
            <a:off x="9435180" y="526302"/>
            <a:ext cx="5561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GUIA DE MANO</a:t>
            </a:r>
          </a:p>
        </p:txBody>
      </p:sp>
      <p:sp>
        <p:nvSpPr>
          <p:cNvPr id="28" name="TextBox 21"/>
          <p:cNvSpPr txBox="1"/>
          <p:nvPr/>
        </p:nvSpPr>
        <p:spPr>
          <a:xfrm>
            <a:off x="10065159" y="1126039"/>
            <a:ext cx="4301178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900" dirty="0" smtClean="0">
                <a:latin typeface="Arial" pitchFamily="34" charset="0"/>
                <a:cs typeface="Arial" pitchFamily="34" charset="0"/>
              </a:rPr>
              <a:t>WORDPRESS</a:t>
            </a:r>
            <a:endParaRPr lang="en-US" sz="4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437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1" descr="C:\Users\Jose\Desktop\Sin título-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2537" y="956606"/>
            <a:ext cx="16807797" cy="16981432"/>
          </a:xfrm>
          <a:prstGeom prst="rect">
            <a:avLst/>
          </a:prstGeom>
          <a:noFill/>
        </p:spPr>
      </p:pic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4191364" y="8042130"/>
            <a:ext cx="2120296" cy="2132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8606436" y="8044935"/>
            <a:ext cx="2120296" cy="2126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9681821" y="8044935"/>
            <a:ext cx="2125904" cy="21264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669818" y="8044935"/>
            <a:ext cx="2120296" cy="21264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/>
          </a:p>
        </p:txBody>
      </p:sp>
      <p:cxnSp>
        <p:nvCxnSpPr>
          <p:cNvPr id="75" name="Straight Connector 74"/>
          <p:cNvCxnSpPr>
            <a:endCxn id="15" idx="2"/>
          </p:cNvCxnSpPr>
          <p:nvPr/>
        </p:nvCxnSpPr>
        <p:spPr>
          <a:xfrm>
            <a:off x="0" y="9108161"/>
            <a:ext cx="2669818" cy="3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19" idx="2"/>
          </p:cNvCxnSpPr>
          <p:nvPr/>
        </p:nvCxnSpPr>
        <p:spPr>
          <a:xfrm>
            <a:off x="4800205" y="9108162"/>
            <a:ext cx="3806231" cy="2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18" idx="2"/>
          </p:cNvCxnSpPr>
          <p:nvPr/>
        </p:nvCxnSpPr>
        <p:spPr>
          <a:xfrm>
            <a:off x="10736823" y="9108162"/>
            <a:ext cx="3454541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17" idx="2"/>
          </p:cNvCxnSpPr>
          <p:nvPr/>
        </p:nvCxnSpPr>
        <p:spPr>
          <a:xfrm>
            <a:off x="16326671" y="9108162"/>
            <a:ext cx="3355150" cy="2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21817125" y="9108161"/>
            <a:ext cx="2560525" cy="1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69533" y="5884998"/>
            <a:ext cx="6297093" cy="1846669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ctr">
              <a:buNone/>
            </a:pPr>
            <a:r>
              <a:rPr lang="es-ES" sz="5400" dirty="0" err="1" smtClean="0">
                <a:latin typeface="Arial" pitchFamily="34" charset="0"/>
                <a:cs typeface="Arial" pitchFamily="34" charset="0"/>
              </a:rPr>
              <a:t>Akismet</a:t>
            </a:r>
            <a:r>
              <a:rPr lang="es-ES" sz="5400" dirty="0" smtClean="0">
                <a:latin typeface="Arial" pitchFamily="34" charset="0"/>
                <a:cs typeface="Arial" pitchFamily="34" charset="0"/>
              </a:rPr>
              <a:t> Anti-spam</a:t>
            </a:r>
          </a:p>
          <a:p>
            <a:pPr algn="ctr"/>
            <a:r>
              <a:rPr lang="es-ES" sz="5400" b="1" dirty="0" err="1" smtClean="0">
                <a:latin typeface="Arial" pitchFamily="34" charset="0"/>
                <a:cs typeface="Arial" pitchFamily="34" charset="0"/>
              </a:rPr>
              <a:t>Akismet</a:t>
            </a:r>
            <a:endParaRPr lang="es-ES" sz="5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737990" y="10385059"/>
            <a:ext cx="9909659" cy="1846669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ctr">
              <a:buNone/>
            </a:pPr>
            <a:r>
              <a:rPr lang="es-ES" sz="5400" dirty="0" smtClean="0">
                <a:latin typeface="Arial" pitchFamily="34" charset="0"/>
                <a:cs typeface="Arial" pitchFamily="34" charset="0"/>
              </a:rPr>
              <a:t>Web “muy larga verticalmente”</a:t>
            </a:r>
          </a:p>
          <a:p>
            <a:pPr algn="ctr">
              <a:buNone/>
            </a:pPr>
            <a:r>
              <a:rPr lang="es-ES" sz="5400" b="1" dirty="0" err="1" smtClean="0">
                <a:latin typeface="Arial" pitchFamily="34" charset="0"/>
                <a:cs typeface="Arial" pitchFamily="34" charset="0"/>
              </a:rPr>
              <a:t>Scroll</a:t>
            </a:r>
            <a:r>
              <a:rPr lang="es-ES" sz="5400" b="1" dirty="0" smtClean="0">
                <a:latin typeface="Arial" pitchFamily="34" charset="0"/>
                <a:cs typeface="Arial" pitchFamily="34" charset="0"/>
              </a:rPr>
              <a:t> To Top</a:t>
            </a:r>
            <a:endParaRPr lang="es-E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1585605" y="5871896"/>
            <a:ext cx="7254489" cy="1846669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ctr">
              <a:buNone/>
            </a:pPr>
            <a:r>
              <a:rPr lang="es-ES" sz="5400" dirty="0" smtClean="0">
                <a:latin typeface="Arial" pitchFamily="34" charset="0"/>
                <a:cs typeface="Arial" pitchFamily="34" charset="0"/>
              </a:rPr>
              <a:t>Imágenes deslizantes</a:t>
            </a:r>
          </a:p>
          <a:p>
            <a:pPr algn="ctr">
              <a:buNone/>
            </a:pPr>
            <a:r>
              <a:rPr lang="es-ES" sz="5400" b="1" dirty="0" smtClean="0">
                <a:latin typeface="Arial" pitchFamily="34" charset="0"/>
                <a:cs typeface="Arial" pitchFamily="34" charset="0"/>
              </a:rPr>
              <a:t>Slider </a:t>
            </a:r>
            <a:r>
              <a:rPr lang="es-ES" sz="5400" b="1" dirty="0" err="1" smtClean="0">
                <a:latin typeface="Arial" pitchFamily="34" charset="0"/>
                <a:cs typeface="Arial" pitchFamily="34" charset="0"/>
              </a:rPr>
              <a:t>Revolution</a:t>
            </a:r>
            <a:endParaRPr lang="es-E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7981710" y="10385059"/>
            <a:ext cx="5683912" cy="1846669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ctr"/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Proteger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la Web</a:t>
            </a:r>
          </a:p>
          <a:p>
            <a:pPr algn="ctr"/>
            <a:r>
              <a:rPr lang="es-ES" sz="5400" b="1" dirty="0" err="1" smtClean="0">
                <a:latin typeface="Arial" pitchFamily="34" charset="0"/>
                <a:cs typeface="Arial" pitchFamily="34" charset="0"/>
              </a:rPr>
              <a:t>Sucuri</a:t>
            </a:r>
            <a:r>
              <a:rPr lang="es-ES" sz="5400" b="1" dirty="0" smtClean="0">
                <a:latin typeface="Arial" pitchFamily="34" charset="0"/>
                <a:cs typeface="Arial" pitchFamily="34" charset="0"/>
              </a:rPr>
              <a:t> Security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63" y="349622"/>
            <a:ext cx="5697984" cy="115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CuadroTexto"/>
          <p:cNvSpPr txBox="1"/>
          <p:nvPr/>
        </p:nvSpPr>
        <p:spPr>
          <a:xfrm>
            <a:off x="9362571" y="3293626"/>
            <a:ext cx="56525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600" b="1" dirty="0" err="1" smtClean="0">
                <a:latin typeface="Arial" pitchFamily="34" charset="0"/>
                <a:cs typeface="Arial" pitchFamily="34" charset="0"/>
              </a:rPr>
              <a:t>Plugins</a:t>
            </a:r>
            <a:r>
              <a:rPr lang="es-ES" sz="9600" b="1" dirty="0" smtClean="0">
                <a:latin typeface="Arial" pitchFamily="34" charset="0"/>
                <a:cs typeface="Arial" pitchFamily="34" charset="0"/>
              </a:rPr>
              <a:t> II</a:t>
            </a:r>
            <a:endParaRPr lang="es-ES" sz="9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G:\Plantillas\nova-html-files-v1.2\HTML\img\mono-icons\slide3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14739069" y="8621183"/>
            <a:ext cx="991395" cy="991395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890" y="8500128"/>
            <a:ext cx="1197535" cy="1197535"/>
          </a:xfrm>
          <a:prstGeom prst="rect">
            <a:avLst/>
          </a:prstGeom>
          <a:noFill/>
        </p:spPr>
      </p:pic>
      <p:pic>
        <p:nvPicPr>
          <p:cNvPr id="2054" name="Picture 6" descr="G:\Plantillas\160CC_Pack\bizapp-for-titanium\app\Business\Resources\images\icons\60png\Loc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60486" y="8572610"/>
            <a:ext cx="1006690" cy="1006690"/>
          </a:xfrm>
          <a:prstGeom prst="rect">
            <a:avLst/>
          </a:prstGeom>
          <a:noFill/>
        </p:spPr>
      </p:pic>
      <p:sp>
        <p:nvSpPr>
          <p:cNvPr id="30" name="TextBox 20"/>
          <p:cNvSpPr txBox="1"/>
          <p:nvPr/>
        </p:nvSpPr>
        <p:spPr>
          <a:xfrm>
            <a:off x="9435180" y="526302"/>
            <a:ext cx="5561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GUIA DE MANO</a:t>
            </a:r>
          </a:p>
        </p:txBody>
      </p:sp>
      <p:sp>
        <p:nvSpPr>
          <p:cNvPr id="34" name="TextBox 21"/>
          <p:cNvSpPr txBox="1"/>
          <p:nvPr/>
        </p:nvSpPr>
        <p:spPr>
          <a:xfrm>
            <a:off x="10065159" y="1126039"/>
            <a:ext cx="4301178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900" dirty="0" smtClean="0">
                <a:latin typeface="Arial" pitchFamily="34" charset="0"/>
                <a:cs typeface="Arial" pitchFamily="34" charset="0"/>
              </a:rPr>
              <a:t>WORDPRESS</a:t>
            </a:r>
            <a:endParaRPr lang="en-US" sz="4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Jose\Desktop\lar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8091" y="8465034"/>
            <a:ext cx="1276240" cy="1276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48437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9687" y="0"/>
            <a:ext cx="24450802" cy="13789153"/>
          </a:xfrm>
          <a:prstGeom prst="rect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11" descr="C:\Users\Jose\Desktop\Sin título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5761"/>
            <a:ext cx="16807797" cy="16981432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2185896" y="2842683"/>
            <a:ext cx="20436163" cy="1069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Recomendaciones</a:t>
            </a:r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finales</a:t>
            </a:r>
          </a:p>
          <a:p>
            <a:pPr fontAlgn="base"/>
            <a:endParaRPr lang="es-ES" sz="5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Elige un buen </a:t>
            </a:r>
            <a:r>
              <a:rPr lang="es-ES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Hosting</a:t>
            </a: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para tu web.</a:t>
            </a:r>
          </a:p>
          <a:p>
            <a:pPr fontAlgn="base">
              <a:buFontTx/>
              <a:buChar char="-"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Crea sólo los </a:t>
            </a:r>
            <a:r>
              <a:rPr lang="es-E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Usuarios que necesites </a:t>
            </a: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(que no sea </a:t>
            </a:r>
            <a:r>
              <a:rPr lang="es-E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admin</a:t>
            </a: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fontAlgn="base">
              <a:buFontTx/>
              <a:buChar char="-"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Crea </a:t>
            </a:r>
            <a:r>
              <a:rPr lang="es-E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contenido de calidad </a:t>
            </a: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(el contenido es el </a:t>
            </a:r>
            <a:r>
              <a:rPr lang="es-E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rey</a:t>
            </a: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fontAlgn="base">
              <a:buFontTx/>
              <a:buChar char="-"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Conecta tu Web/Blog a las </a:t>
            </a:r>
            <a:r>
              <a:rPr lang="es-E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Redes Sociales.</a:t>
            </a:r>
          </a:p>
          <a:p>
            <a:pPr fontAlgn="base">
              <a:buFontTx/>
              <a:buChar char="-"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Utiliza sólo los </a:t>
            </a:r>
            <a:r>
              <a:rPr lang="es-E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Plugins</a:t>
            </a:r>
            <a:r>
              <a:rPr lang="es-E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necesarios </a:t>
            </a: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(borra los que no utilices).</a:t>
            </a:r>
          </a:p>
          <a:p>
            <a:pPr fontAlgn="base">
              <a:buFontTx/>
              <a:buChar char="-"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Mantén </a:t>
            </a:r>
            <a:r>
              <a:rPr lang="es-E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siempre actualizados </a:t>
            </a: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 </a:t>
            </a:r>
            <a:r>
              <a:rPr lang="es-E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WordPress</a:t>
            </a: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Tema</a:t>
            </a: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E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Plugins</a:t>
            </a:r>
            <a:r>
              <a:rPr lang="es-E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5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buFontTx/>
              <a:buChar char="-"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Protege tu Web/Blog contra </a:t>
            </a:r>
            <a:r>
              <a:rPr lang="es-E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ataques externos</a:t>
            </a: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(usa </a:t>
            </a:r>
            <a:r>
              <a:rPr lang="es-ES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plugins</a:t>
            </a: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s-ES" sz="5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buFontTx/>
              <a:buChar char="-"/>
            </a:pPr>
            <a:r>
              <a:rPr lang="es-E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 </a:t>
            </a:r>
            <a:r>
              <a:rPr lang="es-E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Copias de Seguridad </a:t>
            </a: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periódicas (diarias o semanales).</a:t>
            </a:r>
          </a:p>
          <a:p>
            <a:pPr fontAlgn="base">
              <a:buFontTx/>
              <a:buChar char="-"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 lo mas importante…</a:t>
            </a:r>
          </a:p>
          <a:p>
            <a:pPr fontAlgn="base"/>
            <a:r>
              <a:rPr lang="es-E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utiliza el sentido común para protegerte</a:t>
            </a:r>
          </a:p>
        </p:txBody>
      </p:sp>
      <p:pic>
        <p:nvPicPr>
          <p:cNvPr id="8" name="Picture 3" descr="C:\Users\Jose\Desktop\logo-blan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622" y="316647"/>
            <a:ext cx="5985397" cy="1208254"/>
          </a:xfrm>
          <a:prstGeom prst="rect">
            <a:avLst/>
          </a:prstGeom>
          <a:noFill/>
        </p:spPr>
      </p:pic>
      <p:sp>
        <p:nvSpPr>
          <p:cNvPr id="10" name="TextBox 20"/>
          <p:cNvSpPr txBox="1"/>
          <p:nvPr/>
        </p:nvSpPr>
        <p:spPr>
          <a:xfrm>
            <a:off x="9435179" y="526302"/>
            <a:ext cx="5561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GUIA DE MANO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10065159" y="1126039"/>
            <a:ext cx="4301178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WORDPRESS</a:t>
            </a:r>
            <a:endParaRPr lang="en-US" sz="4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151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1" descr="C:\Users\Jose\Desktop\Sin título-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2537" y="956606"/>
            <a:ext cx="16807797" cy="16981432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2675044" y="6567304"/>
            <a:ext cx="4751291" cy="4752528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2677526" y="6569786"/>
            <a:ext cx="4746328" cy="4747565"/>
          </a:xfrm>
          <a:prstGeom prst="arc">
            <a:avLst>
              <a:gd name="adj1" fmla="val 10766207"/>
              <a:gd name="adj2" fmla="val 0"/>
            </a:avLst>
          </a:prstGeom>
          <a:ln w="698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43" tIns="91422" rIns="182843" bIns="91422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88235" y="6567304"/>
            <a:ext cx="4751291" cy="4752528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0800000">
            <a:off x="7419292" y="6569786"/>
            <a:ext cx="4746328" cy="4747565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43" tIns="91422" rIns="182843" bIns="91422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160033" y="6567304"/>
            <a:ext cx="4751291" cy="4752528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12162514" y="6569786"/>
            <a:ext cx="4746328" cy="4747565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43" tIns="91422" rIns="182843" bIns="9142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911324" y="6567304"/>
            <a:ext cx="4751291" cy="4752528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0800000">
            <a:off x="16913806" y="6569786"/>
            <a:ext cx="4746328" cy="4747565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43" tIns="91422" rIns="182843" bIns="91422"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774485" y="9004772"/>
            <a:ext cx="4506173" cy="1046404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Elige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bien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Tema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y los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Plugins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necesitas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25621" y="9004772"/>
            <a:ext cx="4526836" cy="1046404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Crea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contenidos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valor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tus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usuarios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133139" y="9004772"/>
            <a:ext cx="4861349" cy="1046404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Comparte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estos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contenidos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en las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Redes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Sociales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016752" y="9004772"/>
            <a:ext cx="4589593" cy="615517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Protege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Web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reeform 200"/>
          <p:cNvSpPr>
            <a:spLocks noChangeArrowheads="1"/>
          </p:cNvSpPr>
          <p:nvPr/>
        </p:nvSpPr>
        <p:spPr bwMode="auto">
          <a:xfrm>
            <a:off x="4474148" y="7701422"/>
            <a:ext cx="1121966" cy="1066380"/>
          </a:xfrm>
          <a:custGeom>
            <a:avLst/>
            <a:gdLst>
              <a:gd name="T0" fmla="*/ 309 w 634"/>
              <a:gd name="T1" fmla="*/ 44 h 604"/>
              <a:gd name="T2" fmla="*/ 309 w 634"/>
              <a:gd name="T3" fmla="*/ 44 h 604"/>
              <a:gd name="T4" fmla="*/ 14 w 634"/>
              <a:gd name="T5" fmla="*/ 220 h 604"/>
              <a:gd name="T6" fmla="*/ 14 w 634"/>
              <a:gd name="T7" fmla="*/ 220 h 604"/>
              <a:gd name="T8" fmla="*/ 279 w 634"/>
              <a:gd name="T9" fmla="*/ 338 h 604"/>
              <a:gd name="T10" fmla="*/ 338 w 634"/>
              <a:gd name="T11" fmla="*/ 338 h 604"/>
              <a:gd name="T12" fmla="*/ 603 w 634"/>
              <a:gd name="T13" fmla="*/ 220 h 604"/>
              <a:gd name="T14" fmla="*/ 603 w 634"/>
              <a:gd name="T15" fmla="*/ 161 h 604"/>
              <a:gd name="T16" fmla="*/ 338 w 634"/>
              <a:gd name="T17" fmla="*/ 14 h 604"/>
              <a:gd name="T18" fmla="*/ 279 w 634"/>
              <a:gd name="T19" fmla="*/ 14 h 604"/>
              <a:gd name="T20" fmla="*/ 14 w 634"/>
              <a:gd name="T21" fmla="*/ 161 h 604"/>
              <a:gd name="T22" fmla="*/ 14 w 634"/>
              <a:gd name="T23" fmla="*/ 220 h 604"/>
              <a:gd name="T24" fmla="*/ 309 w 634"/>
              <a:gd name="T25" fmla="*/ 44 h 604"/>
              <a:gd name="T26" fmla="*/ 309 w 634"/>
              <a:gd name="T27" fmla="*/ 44 h 604"/>
              <a:gd name="T28" fmla="*/ 588 w 634"/>
              <a:gd name="T29" fmla="*/ 191 h 604"/>
              <a:gd name="T30" fmla="*/ 309 w 634"/>
              <a:gd name="T31" fmla="*/ 309 h 604"/>
              <a:gd name="T32" fmla="*/ 44 w 634"/>
              <a:gd name="T33" fmla="*/ 191 h 604"/>
              <a:gd name="T34" fmla="*/ 309 w 634"/>
              <a:gd name="T35" fmla="*/ 44 h 604"/>
              <a:gd name="T36" fmla="*/ 309 w 634"/>
              <a:gd name="T37" fmla="*/ 559 h 604"/>
              <a:gd name="T38" fmla="*/ 309 w 634"/>
              <a:gd name="T39" fmla="*/ 559 h 604"/>
              <a:gd name="T40" fmla="*/ 44 w 634"/>
              <a:gd name="T41" fmla="*/ 441 h 604"/>
              <a:gd name="T42" fmla="*/ 0 w 634"/>
              <a:gd name="T43" fmla="*/ 427 h 604"/>
              <a:gd name="T44" fmla="*/ 14 w 634"/>
              <a:gd name="T45" fmla="*/ 471 h 604"/>
              <a:gd name="T46" fmla="*/ 279 w 634"/>
              <a:gd name="T47" fmla="*/ 589 h 604"/>
              <a:gd name="T48" fmla="*/ 338 w 634"/>
              <a:gd name="T49" fmla="*/ 589 h 604"/>
              <a:gd name="T50" fmla="*/ 603 w 634"/>
              <a:gd name="T51" fmla="*/ 471 h 604"/>
              <a:gd name="T52" fmla="*/ 633 w 634"/>
              <a:gd name="T53" fmla="*/ 427 h 604"/>
              <a:gd name="T54" fmla="*/ 588 w 634"/>
              <a:gd name="T55" fmla="*/ 441 h 604"/>
              <a:gd name="T56" fmla="*/ 309 w 634"/>
              <a:gd name="T57" fmla="*/ 559 h 604"/>
              <a:gd name="T58" fmla="*/ 14 w 634"/>
              <a:gd name="T59" fmla="*/ 338 h 604"/>
              <a:gd name="T60" fmla="*/ 14 w 634"/>
              <a:gd name="T61" fmla="*/ 338 h 604"/>
              <a:gd name="T62" fmla="*/ 279 w 634"/>
              <a:gd name="T63" fmla="*/ 471 h 604"/>
              <a:gd name="T64" fmla="*/ 338 w 634"/>
              <a:gd name="T65" fmla="*/ 471 h 604"/>
              <a:gd name="T66" fmla="*/ 603 w 634"/>
              <a:gd name="T67" fmla="*/ 338 h 604"/>
              <a:gd name="T68" fmla="*/ 633 w 634"/>
              <a:gd name="T69" fmla="*/ 294 h 604"/>
              <a:gd name="T70" fmla="*/ 588 w 634"/>
              <a:gd name="T71" fmla="*/ 309 h 604"/>
              <a:gd name="T72" fmla="*/ 309 w 634"/>
              <a:gd name="T73" fmla="*/ 441 h 604"/>
              <a:gd name="T74" fmla="*/ 44 w 634"/>
              <a:gd name="T75" fmla="*/ 309 h 604"/>
              <a:gd name="T76" fmla="*/ 0 w 634"/>
              <a:gd name="T77" fmla="*/ 294 h 604"/>
              <a:gd name="T78" fmla="*/ 14 w 634"/>
              <a:gd name="T79" fmla="*/ 338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bevel/>
            <a:headEnd/>
            <a:tailEnd/>
          </a:ln>
          <a:effectLst/>
          <a:extLst/>
        </p:spPr>
        <p:txBody>
          <a:bodyPr wrap="none" lIns="91431" tIns="45716" rIns="91431" bIns="45716" anchor="ctr"/>
          <a:lstStyle/>
          <a:p>
            <a:pPr>
              <a:defRPr/>
            </a:pPr>
            <a:endParaRPr lang="en-US">
              <a:latin typeface="Lato Light"/>
              <a:ea typeface="+mn-ea"/>
              <a:cs typeface="Lato Light"/>
            </a:endParaRPr>
          </a:p>
        </p:txBody>
      </p:sp>
      <p:sp>
        <p:nvSpPr>
          <p:cNvPr id="27" name="AutoShape 119"/>
          <p:cNvSpPr>
            <a:spLocks noChangeAspect="1"/>
          </p:cNvSpPr>
          <p:nvPr/>
        </p:nvSpPr>
        <p:spPr bwMode="auto">
          <a:xfrm>
            <a:off x="13987379" y="7684587"/>
            <a:ext cx="1195735" cy="11075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763">
              <a:defRPr/>
            </a:pPr>
            <a:endParaRPr lang="es-ES" sz="22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63" y="349622"/>
            <a:ext cx="5697984" cy="115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31 Rectángulo"/>
          <p:cNvSpPr/>
          <p:nvPr/>
        </p:nvSpPr>
        <p:spPr>
          <a:xfrm>
            <a:off x="2677231" y="3370227"/>
            <a:ext cx="190231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sz="5400" dirty="0" smtClean="0">
                <a:latin typeface="Arial" pitchFamily="34" charset="0"/>
                <a:cs typeface="Arial" pitchFamily="34" charset="0"/>
              </a:rPr>
              <a:t>Sigue este flujo de trabajo y te garantizo que tendrás éxito con tu Blog/Web o con las Páginas Web de tus clientes</a:t>
            </a:r>
            <a:endParaRPr lang="es-ES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6" descr="G:\Plantillas\160CC_Pack\bizapp-for-titanium\app\Business\Resources\images\icons\60png\Lock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</a:blip>
          <a:srcRect/>
          <a:stretch>
            <a:fillRect/>
          </a:stretch>
        </p:blipFill>
        <p:spPr bwMode="auto">
          <a:xfrm>
            <a:off x="18813804" y="7684587"/>
            <a:ext cx="1093426" cy="1093426"/>
          </a:xfrm>
          <a:prstGeom prst="rect">
            <a:avLst/>
          </a:prstGeom>
          <a:noFill/>
        </p:spPr>
      </p:pic>
      <p:pic>
        <p:nvPicPr>
          <p:cNvPr id="3075" name="Picture 3" descr="G:\Plantillas\160CC_Pack\bizapp-for-titanium\app\Business\Resources\images\icons\60png\License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</a:blip>
          <a:srcRect/>
          <a:stretch>
            <a:fillRect/>
          </a:stretch>
        </p:blipFill>
        <p:spPr bwMode="auto">
          <a:xfrm>
            <a:off x="9176524" y="7557567"/>
            <a:ext cx="1237129" cy="1237129"/>
          </a:xfrm>
          <a:prstGeom prst="rect">
            <a:avLst/>
          </a:prstGeom>
          <a:noFill/>
        </p:spPr>
      </p:pic>
      <p:sp>
        <p:nvSpPr>
          <p:cNvPr id="23" name="TextBox 20"/>
          <p:cNvSpPr txBox="1"/>
          <p:nvPr/>
        </p:nvSpPr>
        <p:spPr>
          <a:xfrm>
            <a:off x="9435180" y="526302"/>
            <a:ext cx="5561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GUIA DE MANO</a:t>
            </a:r>
          </a:p>
        </p:txBody>
      </p:sp>
      <p:sp>
        <p:nvSpPr>
          <p:cNvPr id="26" name="TextBox 21"/>
          <p:cNvSpPr txBox="1"/>
          <p:nvPr/>
        </p:nvSpPr>
        <p:spPr>
          <a:xfrm>
            <a:off x="10065159" y="1126039"/>
            <a:ext cx="4301178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900" dirty="0" smtClean="0">
                <a:latin typeface="Arial" pitchFamily="34" charset="0"/>
                <a:cs typeface="Arial" pitchFamily="34" charset="0"/>
              </a:rPr>
              <a:t>WORDPRESS</a:t>
            </a:r>
            <a:endParaRPr lang="en-US" sz="4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56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" descr="C:\Users\Jose\Desktop\fond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r="6962"/>
          <a:stretch>
            <a:fillRect/>
          </a:stretch>
        </p:blipFill>
        <p:spPr bwMode="auto">
          <a:xfrm>
            <a:off x="-1" y="0"/>
            <a:ext cx="24423371" cy="138683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>
            <a:spLocks noChangeAspect="1"/>
          </p:cNvSpPr>
          <p:nvPr/>
        </p:nvSpPr>
        <p:spPr>
          <a:xfrm>
            <a:off x="0" y="6283569"/>
            <a:ext cx="24423370" cy="7584829"/>
          </a:xfrm>
          <a:prstGeom prst="rect">
            <a:avLst/>
          </a:prstGeom>
          <a:solidFill>
            <a:srgbClr val="384558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61" name="Rectangle 60"/>
          <p:cNvSpPr>
            <a:spLocks noChangeAspect="1"/>
          </p:cNvSpPr>
          <p:nvPr/>
        </p:nvSpPr>
        <p:spPr>
          <a:xfrm>
            <a:off x="0" y="0"/>
            <a:ext cx="24423370" cy="6283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pic>
        <p:nvPicPr>
          <p:cNvPr id="49" name="Picture 11" descr="C:\Users\Jose\Desktop\Sin título-2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2537" y="956606"/>
            <a:ext cx="16807797" cy="16981432"/>
          </a:xfrm>
          <a:prstGeom prst="rect">
            <a:avLst/>
          </a:prstGeom>
          <a:noFill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63" y="349622"/>
            <a:ext cx="5697984" cy="115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7" name="46 Grupo"/>
          <p:cNvGrpSpPr/>
          <p:nvPr/>
        </p:nvGrpSpPr>
        <p:grpSpPr>
          <a:xfrm>
            <a:off x="645535" y="6764934"/>
            <a:ext cx="18664441" cy="6590911"/>
            <a:chOff x="645535" y="6764934"/>
            <a:chExt cx="18664441" cy="6590911"/>
          </a:xfrm>
        </p:grpSpPr>
        <p:grpSp>
          <p:nvGrpSpPr>
            <p:cNvPr id="39" name="Group 38"/>
            <p:cNvGrpSpPr/>
            <p:nvPr/>
          </p:nvGrpSpPr>
          <p:grpSpPr>
            <a:xfrm>
              <a:off x="655583" y="10678225"/>
              <a:ext cx="18654393" cy="2677620"/>
              <a:chOff x="15279364" y="10079599"/>
              <a:chExt cx="17791025" cy="267762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6576064" y="10079599"/>
                <a:ext cx="16494325" cy="2677620"/>
              </a:xfrm>
              <a:prstGeom prst="rect">
                <a:avLst/>
              </a:prstGeom>
            </p:spPr>
            <p:txBody>
              <a:bodyPr wrap="square" lIns="182843" tIns="91422" rIns="182843" bIns="91422">
                <a:spAutoFit/>
              </a:bodyPr>
              <a:lstStyle/>
              <a:p>
                <a:r>
                  <a:rPr lang="es-ES" sz="5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Hay que buscar nuevas ideas que explotar e intentar hallar a través de la formación continua y de otros profesionales todo aquello que interesa a los usuarios.</a:t>
                </a:r>
                <a:endParaRPr lang="es-ES" sz="5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 flipH="1">
                <a:off x="15279364" y="10202355"/>
                <a:ext cx="1171727" cy="117157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43" tIns="91422" rIns="182843" bIns="91422" rtlCol="0" anchor="ctr"/>
              <a:lstStyle/>
              <a:p>
                <a:pPr algn="ctr"/>
                <a:endParaRPr lang="en-AU" sz="32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645535" y="6764934"/>
              <a:ext cx="14300010" cy="3508616"/>
              <a:chOff x="8683148" y="9996959"/>
              <a:chExt cx="13281402" cy="3508616"/>
            </a:xfrm>
          </p:grpSpPr>
          <p:sp>
            <p:nvSpPr>
              <p:cNvPr id="72" name="Oval 71"/>
              <p:cNvSpPr/>
              <p:nvPr/>
            </p:nvSpPr>
            <p:spPr>
              <a:xfrm flipH="1">
                <a:off x="8683148" y="10169470"/>
                <a:ext cx="1171727" cy="117157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43" tIns="91422" rIns="182843" bIns="91422" rtlCol="0" anchor="ctr"/>
              <a:lstStyle/>
              <a:p>
                <a:pPr algn="ctr"/>
                <a:endParaRPr lang="en-US" sz="32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9988644" y="9996959"/>
                <a:ext cx="11975906" cy="3508616"/>
              </a:xfrm>
              <a:prstGeom prst="rect">
                <a:avLst/>
              </a:prstGeom>
            </p:spPr>
            <p:txBody>
              <a:bodyPr wrap="square" lIns="182843" tIns="91422" rIns="182843" bIns="91422">
                <a:spAutoFit/>
              </a:bodyPr>
              <a:lstStyle/>
              <a:p>
                <a:r>
                  <a:rPr lang="es-ES" sz="5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Sé consciente del poder de la Red.</a:t>
                </a:r>
              </a:p>
              <a:p>
                <a:r>
                  <a:rPr lang="es-ES" sz="5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Tú también la estás creando, por tanto tienes algo que decir.</a:t>
                </a:r>
              </a:p>
              <a:p>
                <a:r>
                  <a:rPr lang="es-ES" sz="5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Aprende a dominar la creatividad. </a:t>
                </a:r>
              </a:p>
            </p:txBody>
          </p:sp>
        </p:grpSp>
        <p:pic>
          <p:nvPicPr>
            <p:cNvPr id="38" name="Picture 5" descr="C:\Users\Jose\Desktop\dgcard.mobi_web_files\455812-0-bulbblue.png"/>
            <p:cNvPicPr>
              <a:picLocks noChangeAspect="1" noChangeArrowheads="1"/>
            </p:cNvPicPr>
            <p:nvPr/>
          </p:nvPicPr>
          <p:blipFill>
            <a:blip r:embed="rId5" cstate="email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240" y="10939873"/>
              <a:ext cx="833071" cy="833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21985" y="2381249"/>
            <a:ext cx="8086725" cy="11487149"/>
          </a:xfrm>
          <a:prstGeom prst="rect">
            <a:avLst/>
          </a:prstGeom>
          <a:noFill/>
        </p:spPr>
      </p:pic>
      <p:pic>
        <p:nvPicPr>
          <p:cNvPr id="21" name="Picture 3" descr="G:\Plantillas\wordpress 2\plugin\codecanyon-4641482-seo-studio\php\tools\SpiderPreview\ico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934334" y="7146527"/>
            <a:ext cx="712480" cy="712480"/>
          </a:xfrm>
          <a:prstGeom prst="rect">
            <a:avLst/>
          </a:prstGeom>
          <a:noFill/>
        </p:spPr>
      </p:pic>
      <p:sp>
        <p:nvSpPr>
          <p:cNvPr id="19" name="TextBox 20"/>
          <p:cNvSpPr txBox="1"/>
          <p:nvPr/>
        </p:nvSpPr>
        <p:spPr>
          <a:xfrm>
            <a:off x="9435180" y="526302"/>
            <a:ext cx="5561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GUIA DE MANO</a:t>
            </a:r>
          </a:p>
        </p:txBody>
      </p:sp>
      <p:sp>
        <p:nvSpPr>
          <p:cNvPr id="20" name="TextBox 21"/>
          <p:cNvSpPr txBox="1"/>
          <p:nvPr/>
        </p:nvSpPr>
        <p:spPr>
          <a:xfrm>
            <a:off x="10065159" y="1126039"/>
            <a:ext cx="4301178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900" dirty="0" smtClean="0">
                <a:latin typeface="Arial" pitchFamily="34" charset="0"/>
                <a:cs typeface="Arial" pitchFamily="34" charset="0"/>
              </a:rPr>
              <a:t>WORDPRESS</a:t>
            </a:r>
            <a:endParaRPr lang="en-US" sz="4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644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1305" y="3813902"/>
            <a:ext cx="8815041" cy="42431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3 CuadroTexto"/>
          <p:cNvSpPr txBox="1"/>
          <p:nvPr/>
        </p:nvSpPr>
        <p:spPr>
          <a:xfrm>
            <a:off x="8518342" y="8833712"/>
            <a:ext cx="7939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err="1" smtClean="0">
                <a:solidFill>
                  <a:srgbClr val="0070C0"/>
                </a:solidFill>
                <a:latin typeface="Abel" pitchFamily="2" charset="0"/>
              </a:rPr>
              <a:t>Cean</a:t>
            </a:r>
            <a:r>
              <a:rPr lang="es-ES" sz="4800" dirty="0" smtClean="0">
                <a:solidFill>
                  <a:srgbClr val="0070C0"/>
                </a:solidFill>
                <a:latin typeface="Abel" pitchFamily="2" charset="0"/>
              </a:rPr>
              <a:t> Bermúdez, 13 </a:t>
            </a:r>
            <a:r>
              <a:rPr lang="es-ES" sz="4800" dirty="0" smtClean="0">
                <a:solidFill>
                  <a:srgbClr val="0070C0"/>
                </a:solidFill>
                <a:latin typeface="Abel" pitchFamily="2" charset="0"/>
              </a:rPr>
              <a:t>- Gijón</a:t>
            </a:r>
          </a:p>
        </p:txBody>
      </p:sp>
      <p:sp>
        <p:nvSpPr>
          <p:cNvPr id="4" name="TextBox 20"/>
          <p:cNvSpPr txBox="1"/>
          <p:nvPr/>
        </p:nvSpPr>
        <p:spPr>
          <a:xfrm>
            <a:off x="9435180" y="526302"/>
            <a:ext cx="5561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GUIA DE MANO</a:t>
            </a:r>
          </a:p>
        </p:txBody>
      </p:sp>
      <p:sp>
        <p:nvSpPr>
          <p:cNvPr id="5" name="TextBox 21"/>
          <p:cNvSpPr txBox="1"/>
          <p:nvPr/>
        </p:nvSpPr>
        <p:spPr>
          <a:xfrm>
            <a:off x="10065159" y="1126039"/>
            <a:ext cx="4301178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900" dirty="0" smtClean="0">
                <a:latin typeface="Arial" pitchFamily="34" charset="0"/>
                <a:cs typeface="Arial" pitchFamily="34" charset="0"/>
              </a:rPr>
              <a:t>WORDPRESS</a:t>
            </a:r>
            <a:endParaRPr lang="en-US" sz="4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25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C:\Users\Jose\Desktop\Sin título-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105761"/>
            <a:ext cx="16807797" cy="16981432"/>
          </a:xfrm>
          <a:prstGeom prst="rect">
            <a:avLst/>
          </a:prstGeom>
          <a:noFill/>
        </p:spPr>
      </p:pic>
      <p:sp>
        <p:nvSpPr>
          <p:cNvPr id="40" name="Round Same Side Corner Rectangle 39"/>
          <p:cNvSpPr/>
          <p:nvPr/>
        </p:nvSpPr>
        <p:spPr>
          <a:xfrm rot="16200000" flipV="1">
            <a:off x="6869684" y="-4236155"/>
            <a:ext cx="2630381" cy="1723707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grpSp>
        <p:nvGrpSpPr>
          <p:cNvPr id="41" name="Group 40"/>
          <p:cNvGrpSpPr/>
          <p:nvPr/>
        </p:nvGrpSpPr>
        <p:grpSpPr>
          <a:xfrm>
            <a:off x="3269597" y="6131860"/>
            <a:ext cx="17838457" cy="6938672"/>
            <a:chOff x="701993" y="1273222"/>
            <a:chExt cx="13444571" cy="5632151"/>
          </a:xfrm>
        </p:grpSpPr>
        <p:sp>
          <p:nvSpPr>
            <p:cNvPr id="43" name="Freeform 71"/>
            <p:cNvSpPr>
              <a:spLocks noChangeArrowheads="1"/>
            </p:cNvSpPr>
            <p:nvPr/>
          </p:nvSpPr>
          <p:spPr bwMode="auto">
            <a:xfrm>
              <a:off x="13236565" y="6229631"/>
              <a:ext cx="909999" cy="675742"/>
            </a:xfrm>
            <a:custGeom>
              <a:avLst/>
              <a:gdLst>
                <a:gd name="T0" fmla="*/ 70 w 444"/>
                <a:gd name="T1" fmla="*/ 0 h 329"/>
                <a:gd name="T2" fmla="*/ 70 w 444"/>
                <a:gd name="T3" fmla="*/ 0 h 329"/>
                <a:gd name="T4" fmla="*/ 0 w 444"/>
                <a:gd name="T5" fmla="*/ 70 h 329"/>
                <a:gd name="T6" fmla="*/ 70 w 444"/>
                <a:gd name="T7" fmla="*/ 150 h 329"/>
                <a:gd name="T8" fmla="*/ 0 w 444"/>
                <a:gd name="T9" fmla="*/ 291 h 329"/>
                <a:gd name="T10" fmla="*/ 0 w 444"/>
                <a:gd name="T11" fmla="*/ 328 h 329"/>
                <a:gd name="T12" fmla="*/ 70 w 444"/>
                <a:gd name="T13" fmla="*/ 0 h 329"/>
                <a:gd name="T14" fmla="*/ 275 w 444"/>
                <a:gd name="T15" fmla="*/ 0 h 329"/>
                <a:gd name="T16" fmla="*/ 275 w 444"/>
                <a:gd name="T17" fmla="*/ 0 h 329"/>
                <a:gd name="T18" fmla="*/ 204 w 444"/>
                <a:gd name="T19" fmla="*/ 70 h 329"/>
                <a:gd name="T20" fmla="*/ 275 w 444"/>
                <a:gd name="T21" fmla="*/ 150 h 329"/>
                <a:gd name="T22" fmla="*/ 204 w 444"/>
                <a:gd name="T23" fmla="*/ 291 h 329"/>
                <a:gd name="T24" fmla="*/ 204 w 444"/>
                <a:gd name="T25" fmla="*/ 328 h 329"/>
                <a:gd name="T26" fmla="*/ 275 w 444"/>
                <a:gd name="T2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4" h="329">
                  <a:moveTo>
                    <a:pt x="70" y="0"/>
                  </a:moveTo>
                  <a:lnTo>
                    <a:pt x="70" y="0"/>
                  </a:lnTo>
                  <a:cubicBezTo>
                    <a:pt x="26" y="0"/>
                    <a:pt x="0" y="35"/>
                    <a:pt x="0" y="70"/>
                  </a:cubicBezTo>
                  <a:cubicBezTo>
                    <a:pt x="0" y="115"/>
                    <a:pt x="26" y="150"/>
                    <a:pt x="70" y="150"/>
                  </a:cubicBezTo>
                  <a:cubicBezTo>
                    <a:pt x="142" y="150"/>
                    <a:pt x="98" y="291"/>
                    <a:pt x="0" y="291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68" y="328"/>
                    <a:pt x="239" y="0"/>
                    <a:pt x="70" y="0"/>
                  </a:cubicBezTo>
                  <a:close/>
                  <a:moveTo>
                    <a:pt x="275" y="0"/>
                  </a:moveTo>
                  <a:lnTo>
                    <a:pt x="275" y="0"/>
                  </a:lnTo>
                  <a:cubicBezTo>
                    <a:pt x="239" y="0"/>
                    <a:pt x="204" y="35"/>
                    <a:pt x="204" y="70"/>
                  </a:cubicBezTo>
                  <a:cubicBezTo>
                    <a:pt x="204" y="115"/>
                    <a:pt x="239" y="150"/>
                    <a:pt x="275" y="150"/>
                  </a:cubicBezTo>
                  <a:cubicBezTo>
                    <a:pt x="354" y="150"/>
                    <a:pt x="301" y="291"/>
                    <a:pt x="204" y="291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381" y="328"/>
                    <a:pt x="443" y="0"/>
                    <a:pt x="2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Freeform 71"/>
            <p:cNvSpPr>
              <a:spLocks noChangeArrowheads="1"/>
            </p:cNvSpPr>
            <p:nvPr/>
          </p:nvSpPr>
          <p:spPr bwMode="auto">
            <a:xfrm rot="11131217">
              <a:off x="701993" y="1273222"/>
              <a:ext cx="909999" cy="675742"/>
            </a:xfrm>
            <a:custGeom>
              <a:avLst/>
              <a:gdLst>
                <a:gd name="T0" fmla="*/ 70 w 444"/>
                <a:gd name="T1" fmla="*/ 0 h 329"/>
                <a:gd name="T2" fmla="*/ 70 w 444"/>
                <a:gd name="T3" fmla="*/ 0 h 329"/>
                <a:gd name="T4" fmla="*/ 0 w 444"/>
                <a:gd name="T5" fmla="*/ 70 h 329"/>
                <a:gd name="T6" fmla="*/ 70 w 444"/>
                <a:gd name="T7" fmla="*/ 150 h 329"/>
                <a:gd name="T8" fmla="*/ 0 w 444"/>
                <a:gd name="T9" fmla="*/ 291 h 329"/>
                <a:gd name="T10" fmla="*/ 0 w 444"/>
                <a:gd name="T11" fmla="*/ 328 h 329"/>
                <a:gd name="T12" fmla="*/ 70 w 444"/>
                <a:gd name="T13" fmla="*/ 0 h 329"/>
                <a:gd name="T14" fmla="*/ 275 w 444"/>
                <a:gd name="T15" fmla="*/ 0 h 329"/>
                <a:gd name="T16" fmla="*/ 275 w 444"/>
                <a:gd name="T17" fmla="*/ 0 h 329"/>
                <a:gd name="T18" fmla="*/ 204 w 444"/>
                <a:gd name="T19" fmla="*/ 70 h 329"/>
                <a:gd name="T20" fmla="*/ 275 w 444"/>
                <a:gd name="T21" fmla="*/ 150 h 329"/>
                <a:gd name="T22" fmla="*/ 204 w 444"/>
                <a:gd name="T23" fmla="*/ 291 h 329"/>
                <a:gd name="T24" fmla="*/ 204 w 444"/>
                <a:gd name="T25" fmla="*/ 328 h 329"/>
                <a:gd name="T26" fmla="*/ 275 w 444"/>
                <a:gd name="T2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4" h="329">
                  <a:moveTo>
                    <a:pt x="70" y="0"/>
                  </a:moveTo>
                  <a:lnTo>
                    <a:pt x="70" y="0"/>
                  </a:lnTo>
                  <a:cubicBezTo>
                    <a:pt x="26" y="0"/>
                    <a:pt x="0" y="35"/>
                    <a:pt x="0" y="70"/>
                  </a:cubicBezTo>
                  <a:cubicBezTo>
                    <a:pt x="0" y="115"/>
                    <a:pt x="26" y="150"/>
                    <a:pt x="70" y="150"/>
                  </a:cubicBezTo>
                  <a:cubicBezTo>
                    <a:pt x="142" y="150"/>
                    <a:pt x="98" y="291"/>
                    <a:pt x="0" y="291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68" y="328"/>
                    <a:pt x="239" y="0"/>
                    <a:pt x="70" y="0"/>
                  </a:cubicBezTo>
                  <a:close/>
                  <a:moveTo>
                    <a:pt x="275" y="0"/>
                  </a:moveTo>
                  <a:lnTo>
                    <a:pt x="275" y="0"/>
                  </a:lnTo>
                  <a:cubicBezTo>
                    <a:pt x="239" y="0"/>
                    <a:pt x="204" y="35"/>
                    <a:pt x="204" y="70"/>
                  </a:cubicBezTo>
                  <a:cubicBezTo>
                    <a:pt x="204" y="115"/>
                    <a:pt x="239" y="150"/>
                    <a:pt x="275" y="150"/>
                  </a:cubicBezTo>
                  <a:cubicBezTo>
                    <a:pt x="354" y="150"/>
                    <a:pt x="301" y="291"/>
                    <a:pt x="204" y="291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381" y="328"/>
                    <a:pt x="443" y="0"/>
                    <a:pt x="2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1" name="Title 13"/>
          <p:cNvSpPr txBox="1">
            <a:spLocks/>
          </p:cNvSpPr>
          <p:nvPr/>
        </p:nvSpPr>
        <p:spPr>
          <a:xfrm>
            <a:off x="2872655" y="3132397"/>
            <a:ext cx="12929760" cy="2514601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en-US" sz="9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Qué</a:t>
            </a:r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</a:t>
            </a:r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WordPress</a:t>
            </a:r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886079" y="6080033"/>
            <a:ext cx="1487443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5400" b="1" dirty="0" err="1" smtClean="0">
                <a:latin typeface="Arial" pitchFamily="34" charset="0"/>
                <a:cs typeface="Arial" pitchFamily="34" charset="0"/>
              </a:rPr>
              <a:t>WordPress</a:t>
            </a:r>
            <a:r>
              <a:rPr lang="es-E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400" dirty="0" smtClean="0">
                <a:latin typeface="Arial" pitchFamily="34" charset="0"/>
                <a:cs typeface="Arial" pitchFamily="34" charset="0"/>
              </a:rPr>
              <a:t>es una avanzada plataforma semántica de publicación personal orientada a:</a:t>
            </a:r>
          </a:p>
          <a:p>
            <a:pPr>
              <a:buNone/>
            </a:pPr>
            <a:r>
              <a:rPr lang="es-ES" sz="5400" dirty="0" smtClean="0">
                <a:latin typeface="Arial" pitchFamily="34" charset="0"/>
                <a:cs typeface="Arial" pitchFamily="34" charset="0"/>
              </a:rPr>
              <a:t>– la estética</a:t>
            </a:r>
          </a:p>
          <a:p>
            <a:pPr>
              <a:buNone/>
            </a:pPr>
            <a:r>
              <a:rPr lang="es-ES" sz="5400" dirty="0" smtClean="0">
                <a:latin typeface="Arial" pitchFamily="34" charset="0"/>
                <a:cs typeface="Arial" pitchFamily="34" charset="0"/>
              </a:rPr>
              <a:t>– los estándares web</a:t>
            </a:r>
          </a:p>
          <a:p>
            <a:pPr>
              <a:buNone/>
            </a:pPr>
            <a:r>
              <a:rPr lang="es-ES" sz="5400" dirty="0" smtClean="0">
                <a:latin typeface="Arial" pitchFamily="34" charset="0"/>
                <a:cs typeface="Arial" pitchFamily="34" charset="0"/>
              </a:rPr>
              <a:t>– y la usabilidad</a:t>
            </a:r>
          </a:p>
          <a:p>
            <a:pP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6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WordPress</a:t>
            </a:r>
            <a:r>
              <a:rPr lang="es-ES" sz="6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es libre</a:t>
            </a:r>
            <a:r>
              <a:rPr lang="es-ES" sz="66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s-ES" sz="6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5400" dirty="0" smtClean="0">
                <a:latin typeface="Arial" pitchFamily="34" charset="0"/>
                <a:cs typeface="Arial" pitchFamily="34" charset="0"/>
              </a:rPr>
              <a:t>y al mismo tiempo </a:t>
            </a:r>
            <a:r>
              <a:rPr lang="es-ES" sz="9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gratuito.</a:t>
            </a:r>
            <a:endParaRPr lang="es-ES" sz="9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63" y="349622"/>
            <a:ext cx="5697984" cy="115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20"/>
          <p:cNvSpPr txBox="1"/>
          <p:nvPr/>
        </p:nvSpPr>
        <p:spPr>
          <a:xfrm>
            <a:off x="9435179" y="526302"/>
            <a:ext cx="5561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GUIA DE MANO</a:t>
            </a:r>
          </a:p>
        </p:txBody>
      </p:sp>
      <p:sp>
        <p:nvSpPr>
          <p:cNvPr id="14" name="TextBox 21"/>
          <p:cNvSpPr txBox="1"/>
          <p:nvPr/>
        </p:nvSpPr>
        <p:spPr>
          <a:xfrm>
            <a:off x="10065159" y="1126039"/>
            <a:ext cx="4301178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900" dirty="0" smtClean="0">
                <a:latin typeface="Arial" pitchFamily="34" charset="0"/>
                <a:cs typeface="Arial" pitchFamily="34" charset="0"/>
              </a:rPr>
              <a:t>WORDPRESS</a:t>
            </a:r>
            <a:endParaRPr lang="en-US" sz="4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723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9687" y="0"/>
            <a:ext cx="24450802" cy="13789153"/>
          </a:xfrm>
          <a:prstGeom prst="rect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9" name="Picture 11" descr="C:\Users\Jose\Desktop\Sin título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5761"/>
            <a:ext cx="16807797" cy="169814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90001" y="3616401"/>
            <a:ext cx="200128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Dicho de forma más sencilla, es un CMS o gestor de contenidos web </a:t>
            </a:r>
            <a:r>
              <a:rPr lang="es-E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sz="9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Management </a:t>
            </a:r>
            <a:r>
              <a:rPr lang="es-ES" sz="9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System</a:t>
            </a:r>
            <a:r>
              <a:rPr lang="es-ES" sz="9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s-ES" sz="9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sz="5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WordPress</a:t>
            </a: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es el sistema que utilizas </a:t>
            </a:r>
            <a:r>
              <a:rPr lang="es-E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cuando deseas trabajar </a:t>
            </a: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tu herramienta de publicación </a:t>
            </a:r>
            <a:r>
              <a:rPr lang="es-E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lugar de pelearte con ella.</a:t>
            </a:r>
            <a:endParaRPr lang="es-E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C:\Users\Jose\Desktop\logo-blan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622" y="316647"/>
            <a:ext cx="5985397" cy="1208254"/>
          </a:xfrm>
          <a:prstGeom prst="rect">
            <a:avLst/>
          </a:prstGeom>
          <a:noFill/>
        </p:spPr>
      </p:pic>
      <p:sp>
        <p:nvSpPr>
          <p:cNvPr id="9" name="TextBox 20"/>
          <p:cNvSpPr txBox="1"/>
          <p:nvPr/>
        </p:nvSpPr>
        <p:spPr>
          <a:xfrm>
            <a:off x="9435180" y="526302"/>
            <a:ext cx="5561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GUIA DE MANO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10065159" y="1126039"/>
            <a:ext cx="4301178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WORDPRESS</a:t>
            </a:r>
            <a:endParaRPr lang="en-US" sz="4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57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4638916"/>
            <a:ext cx="24377655" cy="6316548"/>
          </a:xfrm>
          <a:prstGeom prst="rect">
            <a:avLst/>
          </a:prstGeom>
          <a:solidFill>
            <a:srgbClr val="38455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dirty="0"/>
          </a:p>
        </p:txBody>
      </p:sp>
      <p:pic>
        <p:nvPicPr>
          <p:cNvPr id="42" name="Picture 11" descr="C:\Users\Jose\Desktop\Sin título-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105761"/>
            <a:ext cx="16807797" cy="16981432"/>
          </a:xfrm>
          <a:prstGeom prst="rect">
            <a:avLst/>
          </a:prstGeom>
          <a:noFill/>
        </p:spPr>
      </p:pic>
      <p:cxnSp>
        <p:nvCxnSpPr>
          <p:cNvPr id="82" name="Straight Connector 81"/>
          <p:cNvCxnSpPr/>
          <p:nvPr/>
        </p:nvCxnSpPr>
        <p:spPr>
          <a:xfrm>
            <a:off x="3591452" y="5711264"/>
            <a:ext cx="1" cy="376253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31"/>
          <p:cNvSpPr txBox="1">
            <a:spLocks noChangeArrowheads="1"/>
          </p:cNvSpPr>
          <p:nvPr/>
        </p:nvSpPr>
        <p:spPr bwMode="auto">
          <a:xfrm>
            <a:off x="3847818" y="5310717"/>
            <a:ext cx="16682015" cy="15696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¿Dónde puedo descargarlo?</a:t>
            </a:r>
            <a:endParaRPr lang="id-ID" sz="9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20730666" y="5711264"/>
            <a:ext cx="1" cy="376253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63" y="349622"/>
            <a:ext cx="5697984" cy="115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52 Rectángulo"/>
          <p:cNvSpPr/>
          <p:nvPr/>
        </p:nvSpPr>
        <p:spPr>
          <a:xfrm>
            <a:off x="5486914" y="7498939"/>
            <a:ext cx="13403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http://es.wordpress.org/</a:t>
            </a:r>
          </a:p>
        </p:txBody>
      </p:sp>
      <p:sp>
        <p:nvSpPr>
          <p:cNvPr id="11" name="TextBox 20"/>
          <p:cNvSpPr txBox="1"/>
          <p:nvPr/>
        </p:nvSpPr>
        <p:spPr>
          <a:xfrm>
            <a:off x="9435180" y="526302"/>
            <a:ext cx="5561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GUIA DE MANO</a:t>
            </a:r>
          </a:p>
        </p:txBody>
      </p:sp>
      <p:sp>
        <p:nvSpPr>
          <p:cNvPr id="12" name="TextBox 21"/>
          <p:cNvSpPr txBox="1"/>
          <p:nvPr/>
        </p:nvSpPr>
        <p:spPr>
          <a:xfrm>
            <a:off x="10065159" y="1126039"/>
            <a:ext cx="4301178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900" dirty="0" smtClean="0">
                <a:latin typeface="Arial" pitchFamily="34" charset="0"/>
                <a:cs typeface="Arial" pitchFamily="34" charset="0"/>
              </a:rPr>
              <a:t>WORDPRESS</a:t>
            </a:r>
            <a:endParaRPr lang="en-US" sz="4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0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9687" y="0"/>
            <a:ext cx="24450802" cy="13789153"/>
          </a:xfrm>
          <a:prstGeom prst="rect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11" descr="C:\Users\Jose\Desktop\Sin título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5761"/>
            <a:ext cx="16807797" cy="16981432"/>
          </a:xfrm>
          <a:prstGeom prst="rect">
            <a:avLst/>
          </a:prstGeom>
          <a:noFill/>
        </p:spPr>
      </p:pic>
      <p:pic>
        <p:nvPicPr>
          <p:cNvPr id="9" name="Picture 3" descr="C:\Users\Jose\Desktop\logo-blan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622" y="316647"/>
            <a:ext cx="5985397" cy="1208254"/>
          </a:xfrm>
          <a:prstGeom prst="rect">
            <a:avLst/>
          </a:prstGeom>
          <a:noFill/>
        </p:spPr>
      </p:pic>
      <p:sp>
        <p:nvSpPr>
          <p:cNvPr id="13" name="TextBox 7"/>
          <p:cNvSpPr txBox="1"/>
          <p:nvPr/>
        </p:nvSpPr>
        <p:spPr>
          <a:xfrm>
            <a:off x="3609201" y="2842683"/>
            <a:ext cx="17159249" cy="709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Cómo</a:t>
            </a:r>
            <a:r>
              <a:rPr lang="en-US" sz="9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instalar</a:t>
            </a:r>
            <a:r>
              <a:rPr lang="en-US" sz="9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WordPress</a:t>
            </a:r>
            <a:endParaRPr lang="en-US" sz="9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sz="5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sz="5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Local (</a:t>
            </a:r>
            <a:r>
              <a:rPr lang="es-E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Xampp</a:t>
            </a: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para aprender y para hacer pruebas</a:t>
            </a:r>
          </a:p>
          <a:p>
            <a:pPr>
              <a:buNone/>
            </a:pPr>
            <a:endParaRPr lang="es-ES" sz="5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5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Remota (</a:t>
            </a:r>
            <a:r>
              <a:rPr lang="es-E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hosting</a:t>
            </a: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para proyectos reales</a:t>
            </a:r>
            <a:endParaRPr lang="es-ES" sz="5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9435180" y="526302"/>
            <a:ext cx="5561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GUIA DE MANO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10065159" y="1126039"/>
            <a:ext cx="4301178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WORDPRESS</a:t>
            </a:r>
            <a:endParaRPr lang="en-US" sz="4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75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4638916"/>
            <a:ext cx="24377655" cy="6316548"/>
          </a:xfrm>
          <a:prstGeom prst="rect">
            <a:avLst/>
          </a:prstGeom>
          <a:solidFill>
            <a:srgbClr val="38455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dirty="0"/>
          </a:p>
        </p:txBody>
      </p:sp>
      <p:pic>
        <p:nvPicPr>
          <p:cNvPr id="42" name="Picture 11" descr="C:\Users\Jose\Desktop\Sin título-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105761"/>
            <a:ext cx="16807797" cy="16981432"/>
          </a:xfrm>
          <a:prstGeom prst="rect">
            <a:avLst/>
          </a:prstGeom>
          <a:noFill/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63" y="349622"/>
            <a:ext cx="5697984" cy="115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38 Rectángulo"/>
          <p:cNvSpPr/>
          <p:nvPr/>
        </p:nvSpPr>
        <p:spPr>
          <a:xfrm>
            <a:off x="5486914" y="7498939"/>
            <a:ext cx="134038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Para tu Sitio Web personal o profesional.</a:t>
            </a:r>
          </a:p>
          <a:p>
            <a:pPr>
              <a:buNone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Para tu cliente.</a:t>
            </a:r>
          </a:p>
          <a:p>
            <a:pPr>
              <a:buNone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Para tu Blog profesional.</a:t>
            </a:r>
            <a:endParaRPr lang="es-E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31"/>
          <p:cNvSpPr txBox="1">
            <a:spLocks noChangeArrowheads="1"/>
          </p:cNvSpPr>
          <p:nvPr/>
        </p:nvSpPr>
        <p:spPr bwMode="auto">
          <a:xfrm>
            <a:off x="3139934" y="5310717"/>
            <a:ext cx="18097782" cy="15696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Instalación Remota (en </a:t>
            </a:r>
            <a:r>
              <a:rPr lang="es-ES" sz="9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Hosting</a:t>
            </a:r>
            <a:r>
              <a:rPr lang="es-E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id-ID" sz="9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20"/>
          <p:cNvSpPr txBox="1"/>
          <p:nvPr/>
        </p:nvSpPr>
        <p:spPr>
          <a:xfrm>
            <a:off x="9435180" y="526302"/>
            <a:ext cx="5561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GUIA DE MANO</a:t>
            </a:r>
          </a:p>
        </p:txBody>
      </p:sp>
      <p:sp>
        <p:nvSpPr>
          <p:cNvPr id="10" name="TextBox 21"/>
          <p:cNvSpPr txBox="1"/>
          <p:nvPr/>
        </p:nvSpPr>
        <p:spPr>
          <a:xfrm>
            <a:off x="10065159" y="1126039"/>
            <a:ext cx="4301178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900" dirty="0" smtClean="0">
                <a:latin typeface="Arial" pitchFamily="34" charset="0"/>
                <a:cs typeface="Arial" pitchFamily="34" charset="0"/>
              </a:rPr>
              <a:t>WORDPRESS</a:t>
            </a:r>
            <a:endParaRPr lang="en-US" sz="4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0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9687" y="0"/>
            <a:ext cx="24450802" cy="13789153"/>
          </a:xfrm>
          <a:prstGeom prst="rect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11" descr="C:\Users\Jose\Desktop\Sin título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5761"/>
            <a:ext cx="16807797" cy="16981432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3307175" y="3894112"/>
            <a:ext cx="17763301" cy="659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IMPORTANTE</a:t>
            </a:r>
          </a:p>
          <a:p>
            <a:pPr algn="ctr">
              <a:lnSpc>
                <a:spcPct val="80000"/>
              </a:lnSpc>
            </a:pPr>
            <a:endParaRPr lang="es-ES" sz="5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es-ES" sz="5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CONFUNDIR</a:t>
            </a:r>
          </a:p>
          <a:p>
            <a:pPr algn="ctr">
              <a:buNone/>
            </a:pPr>
            <a:endParaRPr lang="es-ES" sz="5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s-E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www.miweb.wordpress.com</a:t>
            </a:r>
          </a:p>
          <a:p>
            <a:pPr algn="ctr">
              <a:buNone/>
            </a:pPr>
            <a:endParaRPr lang="es-ES" sz="5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s-E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www.miweb.com</a:t>
            </a:r>
            <a:endParaRPr lang="es-E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Jose\Desktop\logo-blan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622" y="316647"/>
            <a:ext cx="5985397" cy="1208254"/>
          </a:xfrm>
          <a:prstGeom prst="rect">
            <a:avLst/>
          </a:prstGeom>
          <a:noFill/>
        </p:spPr>
      </p:pic>
      <p:sp>
        <p:nvSpPr>
          <p:cNvPr id="8" name="TextBox 20"/>
          <p:cNvSpPr txBox="1"/>
          <p:nvPr/>
        </p:nvSpPr>
        <p:spPr>
          <a:xfrm>
            <a:off x="9435180" y="526302"/>
            <a:ext cx="5561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GUIA DE MANO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10065159" y="1126039"/>
            <a:ext cx="4301178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WORDPRESS</a:t>
            </a:r>
            <a:endParaRPr lang="en-US" sz="4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75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1" descr="C:\Users\Jose\Desktop\Sin título-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2537" y="956606"/>
            <a:ext cx="16807797" cy="16981432"/>
          </a:xfrm>
          <a:prstGeom prst="rect">
            <a:avLst/>
          </a:prstGeom>
          <a:noFill/>
        </p:spPr>
      </p:pic>
      <p:cxnSp>
        <p:nvCxnSpPr>
          <p:cNvPr id="75" name="Straight Connector 74"/>
          <p:cNvCxnSpPr/>
          <p:nvPr/>
        </p:nvCxnSpPr>
        <p:spPr>
          <a:xfrm>
            <a:off x="0" y="7655885"/>
            <a:ext cx="2669818" cy="3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19" idx="2"/>
          </p:cNvCxnSpPr>
          <p:nvPr/>
        </p:nvCxnSpPr>
        <p:spPr>
          <a:xfrm>
            <a:off x="873681" y="7655886"/>
            <a:ext cx="3806231" cy="2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9" idx="6"/>
            <a:endCxn id="18" idx="2"/>
          </p:cNvCxnSpPr>
          <p:nvPr/>
        </p:nvCxnSpPr>
        <p:spPr>
          <a:xfrm flipV="1">
            <a:off x="6800208" y="7655886"/>
            <a:ext cx="10457072" cy="2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18" idx="2"/>
          </p:cNvCxnSpPr>
          <p:nvPr/>
        </p:nvCxnSpPr>
        <p:spPr>
          <a:xfrm>
            <a:off x="16111519" y="7655886"/>
            <a:ext cx="1145761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8" idx="6"/>
          </p:cNvCxnSpPr>
          <p:nvPr/>
        </p:nvCxnSpPr>
        <p:spPr>
          <a:xfrm>
            <a:off x="19377576" y="7655886"/>
            <a:ext cx="5000074" cy="2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76516" y="9667504"/>
            <a:ext cx="11643730" cy="2677666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>
              <a:buNone/>
            </a:pPr>
            <a:r>
              <a:rPr lang="es-ES" sz="5400" u="sng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es-ES" sz="5400" u="sng" dirty="0" err="1" smtClean="0">
                <a:latin typeface="Arial" pitchFamily="34" charset="0"/>
                <a:cs typeface="Arial" pitchFamily="34" charset="0"/>
              </a:rPr>
              <a:t>localhost</a:t>
            </a:r>
            <a:r>
              <a:rPr lang="es-ES" sz="5400" u="sng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ES" sz="5400" u="sng" dirty="0" err="1" smtClean="0">
                <a:latin typeface="Arial" pitchFamily="34" charset="0"/>
                <a:cs typeface="Arial" pitchFamily="34" charset="0"/>
              </a:rPr>
              <a:t>wordpress</a:t>
            </a:r>
            <a:r>
              <a:rPr lang="es-ES" sz="5400" u="sng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ES" sz="5400" u="sng" dirty="0" err="1" smtClean="0">
                <a:latin typeface="Arial" pitchFamily="34" charset="0"/>
                <a:cs typeface="Arial" pitchFamily="34" charset="0"/>
              </a:rPr>
              <a:t>wp‐admin</a:t>
            </a:r>
            <a:endParaRPr lang="es-ES" sz="54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5400" dirty="0" smtClean="0">
                <a:latin typeface="Arial" pitchFamily="34" charset="0"/>
                <a:cs typeface="Arial" pitchFamily="34" charset="0"/>
              </a:rPr>
              <a:t>• Usuario: </a:t>
            </a:r>
            <a:r>
              <a:rPr lang="es-ES" sz="5400" dirty="0" err="1" smtClean="0">
                <a:latin typeface="Arial" pitchFamily="34" charset="0"/>
                <a:cs typeface="Arial" pitchFamily="34" charset="0"/>
              </a:rPr>
              <a:t>admin</a:t>
            </a:r>
            <a:endParaRPr lang="es-ES" sz="5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5400" dirty="0" smtClean="0">
                <a:latin typeface="Arial" pitchFamily="34" charset="0"/>
                <a:cs typeface="Arial" pitchFamily="34" charset="0"/>
              </a:rPr>
              <a:t>• Contraseña: 12345678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63" y="349622"/>
            <a:ext cx="5697984" cy="115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30 CuadroTexto"/>
          <p:cNvSpPr txBox="1"/>
          <p:nvPr/>
        </p:nvSpPr>
        <p:spPr>
          <a:xfrm>
            <a:off x="457198" y="3912188"/>
            <a:ext cx="107135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5400" b="1" dirty="0" smtClean="0">
                <a:latin typeface="Arial" pitchFamily="34" charset="0"/>
                <a:cs typeface="Arial" pitchFamily="34" charset="0"/>
              </a:rPr>
              <a:t>Ingresar a </a:t>
            </a:r>
            <a:r>
              <a:rPr lang="es-ES" sz="5400" b="1" dirty="0" err="1" smtClean="0">
                <a:latin typeface="Arial" pitchFamily="34" charset="0"/>
                <a:cs typeface="Arial" pitchFamily="34" charset="0"/>
              </a:rPr>
              <a:t>WordPress</a:t>
            </a:r>
            <a:r>
              <a:rPr lang="es-ES" sz="5400" b="1" dirty="0" smtClean="0">
                <a:latin typeface="Arial" pitchFamily="34" charset="0"/>
                <a:cs typeface="Arial" pitchFamily="34" charset="0"/>
              </a:rPr>
              <a:t> en Local</a:t>
            </a:r>
          </a:p>
          <a:p>
            <a:pPr algn="ctr"/>
            <a:r>
              <a:rPr lang="es-ES" sz="5400" b="1" dirty="0" smtClean="0">
                <a:latin typeface="Arial" pitchFamily="34" charset="0"/>
                <a:cs typeface="Arial" pitchFamily="34" charset="0"/>
              </a:rPr>
              <a:t>(en tu ordenador)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73"/>
          <p:cNvSpPr/>
          <p:nvPr/>
        </p:nvSpPr>
        <p:spPr>
          <a:xfrm>
            <a:off x="13343475" y="9658540"/>
            <a:ext cx="10254249" cy="2677666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>
              <a:buNone/>
            </a:pPr>
            <a:r>
              <a:rPr lang="es-ES" sz="5400" u="sng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es-ES" sz="5400" u="sng" dirty="0" err="1" smtClean="0">
                <a:latin typeface="Arial" pitchFamily="34" charset="0"/>
                <a:cs typeface="Arial" pitchFamily="34" charset="0"/>
              </a:rPr>
              <a:t>www.tuweb.com</a:t>
            </a:r>
            <a:r>
              <a:rPr lang="es-ES" sz="5400" u="sng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ES" sz="5400" u="sng" dirty="0" err="1" smtClean="0">
                <a:latin typeface="Arial" pitchFamily="34" charset="0"/>
                <a:cs typeface="Arial" pitchFamily="34" charset="0"/>
              </a:rPr>
              <a:t>wp‐admin</a:t>
            </a:r>
            <a:endParaRPr lang="es-ES" sz="54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5400" dirty="0" smtClean="0">
                <a:latin typeface="Arial" pitchFamily="34" charset="0"/>
                <a:cs typeface="Arial" pitchFamily="34" charset="0"/>
              </a:rPr>
              <a:t>• Usuario: tu usuario</a:t>
            </a:r>
          </a:p>
          <a:p>
            <a:pPr>
              <a:buNone/>
            </a:pPr>
            <a:r>
              <a:rPr lang="es-ES" sz="5400" dirty="0" smtClean="0">
                <a:latin typeface="Arial" pitchFamily="34" charset="0"/>
                <a:cs typeface="Arial" pitchFamily="34" charset="0"/>
              </a:rPr>
              <a:t>• Contraseña: tu contraseña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12741539" y="3903224"/>
            <a:ext cx="110982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5400" b="1" dirty="0" smtClean="0">
                <a:latin typeface="Arial" pitchFamily="34" charset="0"/>
                <a:cs typeface="Arial" pitchFamily="34" charset="0"/>
              </a:rPr>
              <a:t>Ingresar a </a:t>
            </a:r>
            <a:r>
              <a:rPr lang="es-ES" sz="5400" b="1" dirty="0" err="1" smtClean="0">
                <a:latin typeface="Arial" pitchFamily="34" charset="0"/>
                <a:cs typeface="Arial" pitchFamily="34" charset="0"/>
              </a:rPr>
              <a:t>WordPress</a:t>
            </a:r>
            <a:r>
              <a:rPr lang="es-ES" sz="5400" b="1" dirty="0" smtClean="0">
                <a:latin typeface="Arial" pitchFamily="34" charset="0"/>
                <a:cs typeface="Arial" pitchFamily="34" charset="0"/>
              </a:rPr>
              <a:t> en Remoto</a:t>
            </a:r>
          </a:p>
          <a:p>
            <a:pPr algn="ctr"/>
            <a:r>
              <a:rPr lang="es-ES" sz="5400" b="1" dirty="0" smtClean="0">
                <a:latin typeface="Arial" pitchFamily="34" charset="0"/>
                <a:cs typeface="Arial" pitchFamily="34" charset="0"/>
              </a:rPr>
              <a:t>(en tu </a:t>
            </a:r>
            <a:r>
              <a:rPr lang="es-ES" sz="5400" b="1" dirty="0" err="1" smtClean="0">
                <a:latin typeface="Arial" pitchFamily="34" charset="0"/>
                <a:cs typeface="Arial" pitchFamily="34" charset="0"/>
              </a:rPr>
              <a:t>Hosting</a:t>
            </a:r>
            <a:r>
              <a:rPr lang="es-ES" sz="5400" b="1" dirty="0" smtClean="0">
                <a:latin typeface="Arial" pitchFamily="34" charset="0"/>
                <a:cs typeface="Arial" pitchFamily="34" charset="0"/>
              </a:rPr>
              <a:t>)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4679912" y="6592659"/>
            <a:ext cx="2120296" cy="2126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7257280" y="6589854"/>
            <a:ext cx="2120296" cy="2132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6400" dirty="0"/>
          </a:p>
        </p:txBody>
      </p:sp>
      <p:pic>
        <p:nvPicPr>
          <p:cNvPr id="3075" name="Picture 3" descr="C:\Users\Jose\Desktop\dgcard.mobi_web_files\455873-0-blue66.png"/>
          <p:cNvPicPr>
            <a:picLocks noChangeAspect="1" noChangeArrowheads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621" y="7095078"/>
            <a:ext cx="1121614" cy="112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5169052" y="7134860"/>
            <a:ext cx="1204333" cy="10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20"/>
          <p:cNvSpPr txBox="1"/>
          <p:nvPr/>
        </p:nvSpPr>
        <p:spPr>
          <a:xfrm>
            <a:off x="9435180" y="526302"/>
            <a:ext cx="5561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GUIA DE MANO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065159" y="1126039"/>
            <a:ext cx="4301178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900" dirty="0" smtClean="0">
                <a:latin typeface="Arial" pitchFamily="34" charset="0"/>
                <a:cs typeface="Arial" pitchFamily="34" charset="0"/>
              </a:rPr>
              <a:t>WORDPRESS</a:t>
            </a:r>
            <a:endParaRPr lang="en-US" sz="4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437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9687" y="0"/>
            <a:ext cx="24450802" cy="13789153"/>
          </a:xfrm>
          <a:prstGeom prst="rect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11" descr="C:\Users\Jose\Desktop\Sin título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5761"/>
            <a:ext cx="16807797" cy="16981432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2159002" y="2842683"/>
            <a:ext cx="20436163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Descripción del entorno de trabajo I</a:t>
            </a:r>
            <a:br>
              <a:rPr lang="es-E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(Escritorio)</a:t>
            </a:r>
          </a:p>
        </p:txBody>
      </p:sp>
      <p:pic>
        <p:nvPicPr>
          <p:cNvPr id="8" name="Picture 3" descr="C:\Users\Jose\Desktop\logo-blan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622" y="316647"/>
            <a:ext cx="5985397" cy="1208254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922739" y="5755340"/>
            <a:ext cx="23013026" cy="6740307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>
              <a:lnSpc>
                <a:spcPct val="80000"/>
              </a:lnSpc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Instalación de Temas.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Creación de Páginas.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Creación de Menús.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Haciendo más amigables las </a:t>
            </a:r>
            <a:r>
              <a:rPr lang="es-ES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url´s</a:t>
            </a: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las páginas.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Haciendo más amigables las </a:t>
            </a:r>
            <a:r>
              <a:rPr lang="es-ES" sz="5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url´s</a:t>
            </a: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las entradas.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Quitar o dejar los comentarios para quitarle el aspecto de blog (individualmente o de forma masiva).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Creando contenido en las Páginas: textos, imágenes, vínculos…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Proteger una Página con contraseña: Área restringida sólo para clientes.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Crear Entradas: en una Página interna o en la Página de inicio.</a:t>
            </a:r>
          </a:p>
        </p:txBody>
      </p:sp>
      <p:sp>
        <p:nvSpPr>
          <p:cNvPr id="10" name="TextBox 20"/>
          <p:cNvSpPr txBox="1"/>
          <p:nvPr/>
        </p:nvSpPr>
        <p:spPr>
          <a:xfrm>
            <a:off x="9435180" y="526302"/>
            <a:ext cx="5561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GUIA DE MANO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10065159" y="1126039"/>
            <a:ext cx="4301178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WORDPRESS</a:t>
            </a:r>
            <a:endParaRPr lang="en-US" sz="4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151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Personalizado 1">
      <a:dk1>
        <a:srgbClr val="91969B"/>
      </a:dk1>
      <a:lt1>
        <a:sysClr val="window" lastClr="FFFFFF"/>
      </a:lt1>
      <a:dk2>
        <a:srgbClr val="91969B"/>
      </a:dk2>
      <a:lt2>
        <a:srgbClr val="FFFFFF"/>
      </a:lt2>
      <a:accent1>
        <a:srgbClr val="00AAF0"/>
      </a:accent1>
      <a:accent2>
        <a:srgbClr val="59BAF0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FFFFF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26267</TotalTime>
  <Words>757</Words>
  <Application>Microsoft Office PowerPoint</Application>
  <PresentationFormat>Personalizado</PresentationFormat>
  <Paragraphs>130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ＭＳ Ｐゴシック</vt:lpstr>
      <vt:lpstr>Abel</vt:lpstr>
      <vt:lpstr>Arial</vt:lpstr>
      <vt:lpstr>Arial Black</vt:lpstr>
      <vt:lpstr>Calibri Light</vt:lpstr>
      <vt:lpstr>Gill Sans</vt:lpstr>
      <vt:lpstr>Lato Light</vt:lpstr>
      <vt:lpstr>Default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Dgcard</dc:title>
  <dc:creator>Jose</dc:creator>
  <cp:lastModifiedBy>PC</cp:lastModifiedBy>
  <cp:revision>4079</cp:revision>
  <dcterms:created xsi:type="dcterms:W3CDTF">2014-11-12T21:47:38Z</dcterms:created>
  <dcterms:modified xsi:type="dcterms:W3CDTF">2023-11-21T15:06:31Z</dcterms:modified>
</cp:coreProperties>
</file>